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3728388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3488558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22992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3767287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4537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1900900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2316232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208616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1014965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F68997-D2C9-41EB-8B8E-2E56FE880D3B}" type="datetimeFigureOut">
              <a:rPr lang="en-IN" smtClean="0"/>
              <a:t>03/31/2022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395014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F68997-D2C9-41EB-8B8E-2E56FE880D3B}" type="datetimeFigureOut">
              <a:rPr lang="en-IN" smtClean="0"/>
              <a:t>03/31/2022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1526616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F68997-D2C9-41EB-8B8E-2E56FE880D3B}" type="datetimeFigureOut">
              <a:rPr lang="en-IN" smtClean="0"/>
              <a:t>03/31/2022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273208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F68997-D2C9-41EB-8B8E-2E56FE880D3B}" type="datetimeFigureOut">
              <a:rPr lang="en-IN" smtClean="0"/>
              <a:t>03/31/2022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3657573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F68997-D2C9-41EB-8B8E-2E56FE880D3B}" type="datetimeFigureOut">
              <a:rPr lang="en-IN" smtClean="0"/>
              <a:t>03/31/2022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2206988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F68997-D2C9-41EB-8B8E-2E56FE880D3B}" type="datetimeFigureOut">
              <a:rPr lang="en-IN" smtClean="0"/>
              <a:t>03/31/2022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2163915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F68997-D2C9-41EB-8B8E-2E56FE880D3B}" type="datetimeFigureOut">
              <a:rPr lang="en-IN" smtClean="0"/>
              <a:t>03/31/2022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8BAE1C-7E54-4548-BBBA-A1933A9E5B47}" type="slidenum">
              <a:rPr lang="en-IN" smtClean="0"/>
              <a:t>‹#›</a:t>
            </a:fld>
            <a:endParaRPr lang="en-IN"/>
          </a:p>
        </p:txBody>
      </p:sp>
    </p:spTree>
    <p:extLst>
      <p:ext uri="{BB962C8B-B14F-4D97-AF65-F5344CB8AC3E}">
        <p14:creationId xmlns:p14="http://schemas.microsoft.com/office/powerpoint/2010/main" val="1749290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F68997-D2C9-41EB-8B8E-2E56FE880D3B}" type="datetimeFigureOut">
              <a:rPr lang="en-IN" smtClean="0"/>
              <a:t>03/31/2022</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8BAE1C-7E54-4548-BBBA-A1933A9E5B47}" type="slidenum">
              <a:rPr lang="en-IN" smtClean="0"/>
              <a:t>‹#›</a:t>
            </a:fld>
            <a:endParaRPr lang="en-IN"/>
          </a:p>
        </p:txBody>
      </p:sp>
    </p:spTree>
    <p:extLst>
      <p:ext uri="{BB962C8B-B14F-4D97-AF65-F5344CB8AC3E}">
        <p14:creationId xmlns:p14="http://schemas.microsoft.com/office/powerpoint/2010/main" val="2154473530"/>
      </p:ext>
    </p:extLst>
  </p:cSld>
  <p:clrMap bg1="dk1" tx1="lt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EF2EB-9EFB-426C-A6DB-835899D6FB28}"/>
              </a:ext>
            </a:extLst>
          </p:cNvPr>
          <p:cNvSpPr>
            <a:spLocks noGrp="1"/>
          </p:cNvSpPr>
          <p:nvPr>
            <p:ph type="ctrTitle"/>
          </p:nvPr>
        </p:nvSpPr>
        <p:spPr>
          <a:xfrm>
            <a:off x="940904" y="1484243"/>
            <a:ext cx="8333099" cy="2566593"/>
          </a:xfrm>
        </p:spPr>
        <p:txBody>
          <a:bodyPr/>
          <a:lstStyle/>
          <a:p>
            <a:pPr algn="l"/>
            <a:r>
              <a:rPr lang="en-IN" sz="2800" dirty="0">
                <a:effectLst/>
                <a:latin typeface="Calibri" panose="020F0502020204030204" pitchFamily="34" charset="0"/>
                <a:ea typeface="Calibri" panose="020F0502020204030204" pitchFamily="34" charset="0"/>
                <a:cs typeface="Times New Roman" panose="02020603050405020304" pitchFamily="18" charset="0"/>
              </a:rPr>
              <a:t>INBA 4</a:t>
            </a:r>
            <a:r>
              <a:rPr lang="en-IN" sz="28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IN" sz="2800" dirty="0">
                <a:effectLst/>
                <a:latin typeface="Calibri" panose="020F0502020204030204" pitchFamily="34" charset="0"/>
                <a:ea typeface="Calibri" panose="020F0502020204030204" pitchFamily="34" charset="0"/>
                <a:cs typeface="Times New Roman" panose="02020603050405020304" pitchFamily="18" charset="0"/>
              </a:rPr>
              <a:t> Annual GC RECOGNITION</a:t>
            </a:r>
            <a:br>
              <a:rPr lang="en-IN" sz="2800" dirty="0">
                <a:effectLst/>
                <a:latin typeface="Calibri" panose="020F0502020204030204" pitchFamily="34" charset="0"/>
                <a:ea typeface="Calibri" panose="020F0502020204030204" pitchFamily="34" charset="0"/>
                <a:cs typeface="Times New Roman" panose="02020603050405020304" pitchFamily="18" charset="0"/>
              </a:rPr>
            </a:br>
            <a:r>
              <a:rPr lang="en-IN" sz="2800" dirty="0"/>
              <a:t>09 April, 2022</a:t>
            </a:r>
            <a:br>
              <a:rPr lang="en-IN" sz="2800" dirty="0"/>
            </a:br>
            <a:r>
              <a:rPr lang="en-IN" sz="2800" dirty="0"/>
              <a:t>World Trade Centre, Mumbai</a:t>
            </a:r>
            <a:br>
              <a:rPr lang="en-IN" sz="2800" dirty="0"/>
            </a:br>
            <a:endParaRPr lang="en-IN" sz="2800" dirty="0"/>
          </a:p>
        </p:txBody>
      </p:sp>
      <p:sp>
        <p:nvSpPr>
          <p:cNvPr id="3" name="Subtitle 2">
            <a:extLst>
              <a:ext uri="{FF2B5EF4-FFF2-40B4-BE49-F238E27FC236}">
                <a16:creationId xmlns:a16="http://schemas.microsoft.com/office/drawing/2014/main" id="{671BA3DA-DF05-449F-9C07-298F04BB0A8D}"/>
              </a:ext>
            </a:extLst>
          </p:cNvPr>
          <p:cNvSpPr>
            <a:spLocks noGrp="1"/>
          </p:cNvSpPr>
          <p:nvPr>
            <p:ph type="subTitle" idx="1"/>
          </p:nvPr>
        </p:nvSpPr>
        <p:spPr/>
        <p:txBody>
          <a:bodyPr>
            <a:normAutofit/>
          </a:bodyPr>
          <a:lstStyle/>
          <a:p>
            <a:pPr algn="l"/>
            <a:r>
              <a:rPr lang="en-IN" sz="3600" dirty="0"/>
              <a:t>Tackling the Future today………………</a:t>
            </a:r>
          </a:p>
        </p:txBody>
      </p:sp>
    </p:spTree>
    <p:extLst>
      <p:ext uri="{BB962C8B-B14F-4D97-AF65-F5344CB8AC3E}">
        <p14:creationId xmlns:p14="http://schemas.microsoft.com/office/powerpoint/2010/main" val="1643499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8F15E-892B-408E-BE6D-E972ED14EC7B}"/>
              </a:ext>
            </a:extLst>
          </p:cNvPr>
          <p:cNvSpPr>
            <a:spLocks noGrp="1"/>
          </p:cNvSpPr>
          <p:nvPr>
            <p:ph type="title"/>
          </p:nvPr>
        </p:nvSpPr>
        <p:spPr>
          <a:xfrm>
            <a:off x="677333" y="609600"/>
            <a:ext cx="9129275" cy="1320800"/>
          </a:xfrm>
        </p:spPr>
        <p:txBody>
          <a:bodyPr>
            <a:normAutofit/>
          </a:bodyPr>
          <a:lstStyle/>
          <a:p>
            <a:r>
              <a:rPr lang="en-US" sz="3200" dirty="0"/>
              <a:t>Event Brochure &amp; Sponsorship Opportunities </a:t>
            </a:r>
            <a:endParaRPr lang="en-IN" sz="3200" dirty="0"/>
          </a:p>
        </p:txBody>
      </p:sp>
      <p:sp>
        <p:nvSpPr>
          <p:cNvPr id="4" name="TextBox 3">
            <a:extLst>
              <a:ext uri="{FF2B5EF4-FFF2-40B4-BE49-F238E27FC236}">
                <a16:creationId xmlns:a16="http://schemas.microsoft.com/office/drawing/2014/main" id="{54743E24-8C68-426D-89C6-E661A0D7A9EC}"/>
              </a:ext>
            </a:extLst>
          </p:cNvPr>
          <p:cNvSpPr txBox="1"/>
          <p:nvPr/>
        </p:nvSpPr>
        <p:spPr>
          <a:xfrm>
            <a:off x="503583" y="1457738"/>
            <a:ext cx="11011084" cy="4234749"/>
          </a:xfrm>
          <a:prstGeom prst="rect">
            <a:avLst/>
          </a:prstGeom>
          <a:noFill/>
        </p:spPr>
        <p:txBody>
          <a:bodyPr wrap="square">
            <a:spAutoFit/>
          </a:bodyPr>
          <a:lstStyle/>
          <a:p>
            <a:pPr marL="285750" indent="-285750">
              <a:lnSpc>
                <a:spcPct val="107000"/>
              </a:lnSpc>
              <a:spcAft>
                <a:spcPts val="800"/>
              </a:spcAft>
              <a:buFont typeface="Arial" panose="020B0604020202020204" pitchFamily="34" charset="0"/>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I n d i a n  </a:t>
            </a:r>
            <a:r>
              <a:rPr lang="en-IN" sz="2000" dirty="0" err="1">
                <a:effectLst/>
                <a:latin typeface="Calibri" panose="020F0502020204030204" pitchFamily="34" charset="0"/>
                <a:ea typeface="Calibri" panose="020F0502020204030204" pitchFamily="34" charset="0"/>
                <a:cs typeface="Times New Roman" panose="02020603050405020304" pitchFamily="18" charset="0"/>
              </a:rPr>
              <a:t>N</a:t>
            </a:r>
            <a:r>
              <a:rPr lang="en-IN" sz="2000" dirty="0">
                <a:effectLst/>
                <a:latin typeface="Calibri" panose="020F0502020204030204" pitchFamily="34" charset="0"/>
                <a:ea typeface="Calibri" panose="020F0502020204030204" pitchFamily="34" charset="0"/>
                <a:cs typeface="Times New Roman" panose="02020603050405020304" pitchFamily="18" charset="0"/>
              </a:rPr>
              <a:t> a t i o n a l	B a r A s </a:t>
            </a:r>
            <a:r>
              <a:rPr lang="en-IN" sz="2000" dirty="0" err="1">
                <a:effectLst/>
                <a:latin typeface="Calibri" panose="020F0502020204030204" pitchFamily="34" charset="0"/>
                <a:ea typeface="Calibri" panose="020F0502020204030204" pitchFamily="34" charset="0"/>
                <a:cs typeface="Times New Roman" panose="02020603050405020304" pitchFamily="18" charset="0"/>
              </a:rPr>
              <a:t>s</a:t>
            </a:r>
            <a:r>
              <a:rPr lang="en-IN" sz="2000" dirty="0">
                <a:effectLst/>
                <a:latin typeface="Calibri" panose="020F0502020204030204" pitchFamily="34" charset="0"/>
                <a:ea typeface="Calibri" panose="020F0502020204030204" pitchFamily="34" charset="0"/>
                <a:cs typeface="Times New Roman" panose="02020603050405020304" pitchFamily="18" charset="0"/>
              </a:rPr>
              <a:t> o c i a t i o n (www.indianbarassociation.org) verticals and functions, and who through their sheer is focused on taking the Indian legal industry and its members to newer heights. Representing the entire legal ecosystem in India, INBA is surging ahead to expand its members' professional network and help disseminate rich industry insights. As a mark of respect and admiration for the challenging and yeoman services rendered by GCs to corporate India, INBA takes pride in announcing the INBA Annual GC recognition.  </a:t>
            </a:r>
          </a:p>
          <a:p>
            <a:pPr marL="285750" indent="-285750">
              <a:lnSpc>
                <a:spcPct val="107000"/>
              </a:lnSpc>
              <a:spcAft>
                <a:spcPts val="800"/>
              </a:spcAft>
              <a:buFont typeface="Arial" panose="020B0604020202020204" pitchFamily="34" charset="0"/>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INBA would recognize the immense professional contributions of general counsels across  verticals and functions, and who through their sheer hard work and perseverance have surmounted various obstacles to efficiently drive their team towards greater success in this complex legal world.</a:t>
            </a:r>
          </a:p>
          <a:p>
            <a:pPr marL="285750" indent="-285750">
              <a:lnSpc>
                <a:spcPct val="107000"/>
              </a:lnSpc>
              <a:spcAft>
                <a:spcPts val="800"/>
              </a:spcAft>
              <a:buFont typeface="Wingdings" panose="05000000000000000000" pitchFamily="2" charset="2"/>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  In other words, INBA would attempt to recognize those professionals who have shown intense dedication to constantly innovate and who have consistently delivered efficient services through better technology and business ideas.</a:t>
            </a:r>
          </a:p>
        </p:txBody>
      </p:sp>
    </p:spTree>
    <p:extLst>
      <p:ext uri="{BB962C8B-B14F-4D97-AF65-F5344CB8AC3E}">
        <p14:creationId xmlns:p14="http://schemas.microsoft.com/office/powerpoint/2010/main" val="3977522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C642F4BC-37F7-475F-98EE-080B3AF37841}"/>
              </a:ext>
            </a:extLst>
          </p:cNvPr>
          <p:cNvSpPr txBox="1"/>
          <p:nvPr/>
        </p:nvSpPr>
        <p:spPr>
          <a:xfrm>
            <a:off x="0" y="1457739"/>
            <a:ext cx="12192000" cy="5268494"/>
          </a:xfrm>
          <a:prstGeom prst="rect">
            <a:avLst/>
          </a:prstGeom>
          <a:noFill/>
        </p:spPr>
        <p:txBody>
          <a:bodyPr wrap="square">
            <a:spAutoFit/>
          </a:bodyPr>
          <a:lstStyle/>
          <a:p>
            <a:pPr marL="293370" marR="584200">
              <a:spcBef>
                <a:spcPts val="360"/>
              </a:spcBef>
              <a:spcAft>
                <a:spcPts val="0"/>
              </a:spcAft>
            </a:pPr>
            <a:r>
              <a:rPr lang="en-US" sz="2000" dirty="0">
                <a:effectLst/>
                <a:latin typeface="Tahoma" panose="020B0604030504040204" pitchFamily="34" charset="0"/>
                <a:ea typeface="Tahoma" panose="020B0604030504040204" pitchFamily="34" charset="0"/>
              </a:rPr>
              <a:t>In a modern, digitally driven economy, businesses are run globally at breakneck speed. Millions of</a:t>
            </a:r>
            <a:r>
              <a:rPr lang="en-US" sz="2000" spc="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systems are incessantly talking to each other, and trillions of bytes of data keep getting generated, day on</a:t>
            </a:r>
            <a:r>
              <a:rPr lang="en-US" sz="2000" spc="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day - 24X7X365. The Internet has transcended all geographical barriers and the lives we lead today are</a:t>
            </a:r>
            <a:r>
              <a:rPr lang="en-US" sz="2000" spc="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both</a:t>
            </a:r>
            <a:r>
              <a:rPr lang="en-US" sz="2000" spc="-19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a:t>
            </a:r>
            <a:r>
              <a:rPr lang="en-US" sz="2000" spc="-19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challenging</a:t>
            </a:r>
            <a:r>
              <a:rPr lang="en-US" sz="2000" spc="-19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and</a:t>
            </a:r>
            <a:r>
              <a:rPr lang="en-US" sz="2000" spc="-19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complex.</a:t>
            </a:r>
            <a:endParaRPr lang="en-IN" sz="2000" dirty="0">
              <a:effectLst/>
              <a:latin typeface="Tahoma" panose="020B0604030504040204" pitchFamily="34" charset="0"/>
              <a:ea typeface="Tahoma" panose="020B0604030504040204" pitchFamily="34" charset="0"/>
            </a:endParaRPr>
          </a:p>
          <a:p>
            <a:pPr>
              <a:spcBef>
                <a:spcPts val="30"/>
              </a:spcBef>
            </a:pPr>
            <a:r>
              <a:rPr lang="en-US" sz="2000" dirty="0">
                <a:effectLst/>
                <a:latin typeface="Tahoma" panose="020B0604030504040204" pitchFamily="34" charset="0"/>
                <a:ea typeface="Tahoma" panose="020B0604030504040204" pitchFamily="34" charset="0"/>
              </a:rPr>
              <a:t> </a:t>
            </a:r>
            <a:endParaRPr lang="en-IN" sz="2000" dirty="0">
              <a:effectLst/>
              <a:latin typeface="Tahoma" panose="020B0604030504040204" pitchFamily="34" charset="0"/>
              <a:ea typeface="Tahoma" panose="020B0604030504040204" pitchFamily="34" charset="0"/>
            </a:endParaRPr>
          </a:p>
          <a:p>
            <a:pPr marL="293370" marR="584200">
              <a:spcAft>
                <a:spcPts val="0"/>
              </a:spcAft>
            </a:pPr>
            <a:r>
              <a:rPr lang="en-US" sz="2000" dirty="0">
                <a:effectLst/>
                <a:latin typeface="Tahoma" panose="020B0604030504040204" pitchFamily="34" charset="0"/>
                <a:ea typeface="Tahoma" panose="020B0604030504040204" pitchFamily="34" charset="0"/>
              </a:rPr>
              <a:t>This disruptive world offers an overdose of business information and critical statistics. Tremendous</a:t>
            </a:r>
            <a:r>
              <a:rPr lang="en-US" sz="2000" spc="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financial,</a:t>
            </a:r>
            <a:r>
              <a:rPr lang="en-US" sz="2000" spc="-7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business</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and</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legal</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ramifications</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such</a:t>
            </a:r>
            <a:r>
              <a:rPr lang="en-US" sz="2000" spc="-7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as</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ownership</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of</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business</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information,</a:t>
            </a:r>
            <a:r>
              <a:rPr lang="en-US" sz="2000" spc="-7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civil</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and</a:t>
            </a:r>
            <a:r>
              <a:rPr lang="en-US" sz="2000" spc="-7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criminal</a:t>
            </a:r>
            <a:r>
              <a:rPr lang="en-US" sz="2000" spc="-30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liabilities, data protection, privacy, cyber-crimes etc. are the order of the day. In the light of such global</a:t>
            </a:r>
            <a:r>
              <a:rPr lang="en-US" sz="2000" spc="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practices, the mission critical roles of a General Counsel have shot up exponentially and the roles have</a:t>
            </a:r>
            <a:r>
              <a:rPr lang="en-US" sz="2000" spc="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undergone a major metamorphosis. The legal services marketplace has become more evolved and</a:t>
            </a:r>
            <a:r>
              <a:rPr lang="en-US" sz="2000" spc="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demanding</a:t>
            </a:r>
            <a:r>
              <a:rPr lang="en-US" sz="2000" spc="-22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and</a:t>
            </a:r>
            <a:r>
              <a:rPr lang="en-US" sz="2000" spc="-22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is</a:t>
            </a:r>
            <a:r>
              <a:rPr lang="en-US" sz="2000" spc="-22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virtually</a:t>
            </a:r>
            <a:r>
              <a:rPr lang="en-US" sz="2000" spc="-22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re-shaping</a:t>
            </a:r>
            <a:r>
              <a:rPr lang="en-US" sz="2000" spc="-21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itself</a:t>
            </a:r>
            <a:r>
              <a:rPr lang="en-US" sz="2000" spc="-22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with</a:t>
            </a:r>
            <a:r>
              <a:rPr lang="en-US" sz="2000" spc="-22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every</a:t>
            </a:r>
            <a:r>
              <a:rPr lang="en-US" sz="2000" spc="-22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passing</a:t>
            </a:r>
            <a:r>
              <a:rPr lang="en-US" sz="2000" spc="-21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year.</a:t>
            </a:r>
            <a:endParaRPr lang="en-IN" sz="2000" dirty="0">
              <a:effectLst/>
              <a:latin typeface="Tahoma" panose="020B0604030504040204" pitchFamily="34" charset="0"/>
              <a:ea typeface="Tahoma" panose="020B0604030504040204" pitchFamily="34" charset="0"/>
            </a:endParaRPr>
          </a:p>
          <a:p>
            <a:pPr>
              <a:spcBef>
                <a:spcPts val="40"/>
              </a:spcBef>
            </a:pPr>
            <a:r>
              <a:rPr lang="en-US" sz="2000" dirty="0">
                <a:effectLst/>
                <a:latin typeface="Tahoma" panose="020B0604030504040204" pitchFamily="34" charset="0"/>
                <a:ea typeface="Tahoma" panose="020B0604030504040204" pitchFamily="34" charset="0"/>
              </a:rPr>
              <a:t> </a:t>
            </a:r>
            <a:endParaRPr lang="en-IN" sz="2000" dirty="0">
              <a:effectLst/>
              <a:latin typeface="Tahoma" panose="020B0604030504040204" pitchFamily="34" charset="0"/>
              <a:ea typeface="Tahoma" panose="020B0604030504040204" pitchFamily="34" charset="0"/>
            </a:endParaRPr>
          </a:p>
          <a:p>
            <a:pPr marL="293370" marR="584200">
              <a:spcAft>
                <a:spcPts val="0"/>
              </a:spcAft>
            </a:pPr>
            <a:r>
              <a:rPr lang="en-US" sz="2000" dirty="0">
                <a:effectLst/>
                <a:latin typeface="Tahoma" panose="020B0604030504040204" pitchFamily="34" charset="0"/>
                <a:ea typeface="Tahoma" panose="020B0604030504040204" pitchFamily="34" charset="0"/>
              </a:rPr>
              <a:t>Globalization has brought along a bag full of regulatory and compliance dimensions. A general counsel is</a:t>
            </a:r>
            <a:r>
              <a:rPr lang="en-US" sz="2000" spc="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not merely a part of the management core team but plays a crucial role in adherence to tax laws,</a:t>
            </a:r>
            <a:r>
              <a:rPr lang="en-US" sz="2000" spc="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compliance,</a:t>
            </a:r>
            <a:r>
              <a:rPr lang="en-US" sz="2000" spc="-11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and</a:t>
            </a:r>
            <a:r>
              <a:rPr lang="en-US" sz="2000" spc="-10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regulations.</a:t>
            </a:r>
            <a:r>
              <a:rPr lang="en-US" sz="2000" spc="-11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A</a:t>
            </a:r>
            <a:r>
              <a:rPr lang="en-US" sz="2000" spc="-10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general</a:t>
            </a:r>
            <a:r>
              <a:rPr lang="en-US" sz="2000" spc="-11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counsel</a:t>
            </a:r>
            <a:r>
              <a:rPr lang="en-US" sz="2000" spc="-10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is</a:t>
            </a:r>
            <a:r>
              <a:rPr lang="en-US" sz="2000" spc="-11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also</a:t>
            </a:r>
            <a:r>
              <a:rPr lang="en-US" sz="2000" spc="-10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the</a:t>
            </a:r>
            <a:r>
              <a:rPr lang="en-US" sz="2000" spc="-11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vital</a:t>
            </a:r>
            <a:r>
              <a:rPr lang="en-US" sz="2000" spc="-10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link</a:t>
            </a:r>
            <a:r>
              <a:rPr lang="en-US" sz="2000" spc="-110"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between</a:t>
            </a:r>
            <a:r>
              <a:rPr lang="en-US" sz="2000" spc="-10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the company and the executive board and hence his/her accountability goes up</a:t>
            </a:r>
            <a:r>
              <a:rPr lang="en-US" sz="2000" spc="-285" dirty="0">
                <a:effectLst/>
                <a:latin typeface="Tahoma" panose="020B0604030504040204" pitchFamily="34" charset="0"/>
                <a:ea typeface="Tahoma" panose="020B0604030504040204" pitchFamily="34" charset="0"/>
              </a:rPr>
              <a:t> </a:t>
            </a:r>
            <a:r>
              <a:rPr lang="en-US" sz="2000" dirty="0">
                <a:effectLst/>
                <a:latin typeface="Tahoma" panose="020B0604030504040204" pitchFamily="34" charset="0"/>
                <a:ea typeface="Tahoma" panose="020B0604030504040204" pitchFamily="34" charset="0"/>
              </a:rPr>
              <a:t>multi-fold.</a:t>
            </a:r>
            <a:endParaRPr lang="en-IN" sz="2000" dirty="0">
              <a:effectLst/>
              <a:latin typeface="Tahoma" panose="020B0604030504040204" pitchFamily="34" charset="0"/>
              <a:ea typeface="Tahoma" panose="020B0604030504040204" pitchFamily="34" charset="0"/>
            </a:endParaRPr>
          </a:p>
          <a:p>
            <a:pPr>
              <a:lnSpc>
                <a:spcPct val="107000"/>
              </a:lnSpc>
              <a:spcAft>
                <a:spcPts val="800"/>
              </a:spcAft>
            </a:pPr>
            <a:r>
              <a:rPr lang="en-IN" sz="16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138817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07DE21-257E-4C4A-B772-1962648A0E50}"/>
              </a:ext>
            </a:extLst>
          </p:cNvPr>
          <p:cNvSpPr txBox="1"/>
          <p:nvPr/>
        </p:nvSpPr>
        <p:spPr>
          <a:xfrm>
            <a:off x="265043" y="463826"/>
            <a:ext cx="11277600" cy="5845190"/>
          </a:xfrm>
          <a:prstGeom prst="rect">
            <a:avLst/>
          </a:prstGeom>
          <a:noFill/>
        </p:spPr>
        <p:txBody>
          <a:bodyPr wrap="square">
            <a:spAutoFit/>
          </a:bodyPr>
          <a:lstStyle/>
          <a:p>
            <a:pPr marL="293370" algn="just">
              <a:spcBef>
                <a:spcPts val="1390"/>
              </a:spcBef>
              <a:spcAft>
                <a:spcPts val="0"/>
              </a:spcAft>
            </a:pPr>
            <a:endParaRPr lang="en-US" sz="2800" b="1" kern="0" dirty="0">
              <a:effectLst/>
              <a:latin typeface="Tahoma" panose="020B0604030504040204" pitchFamily="34" charset="0"/>
              <a:ea typeface="Tahoma" panose="020B0604030504040204" pitchFamily="34" charset="0"/>
            </a:endParaRPr>
          </a:p>
          <a:p>
            <a:pPr marL="293370" algn="just">
              <a:spcBef>
                <a:spcPts val="1390"/>
              </a:spcBef>
              <a:spcAft>
                <a:spcPts val="0"/>
              </a:spcAft>
            </a:pPr>
            <a:r>
              <a:rPr lang="en-US" sz="2800" b="1" kern="0" dirty="0">
                <a:effectLst/>
                <a:latin typeface="Tahoma" panose="020B0604030504040204" pitchFamily="34" charset="0"/>
                <a:ea typeface="Tahoma" panose="020B0604030504040204" pitchFamily="34" charset="0"/>
              </a:rPr>
              <a:t>THE</a:t>
            </a:r>
            <a:r>
              <a:rPr lang="en-US" sz="2800" b="1" kern="0" spc="-20" dirty="0">
                <a:effectLst/>
                <a:latin typeface="Tahoma" panose="020B0604030504040204" pitchFamily="34" charset="0"/>
                <a:ea typeface="Tahoma" panose="020B0604030504040204" pitchFamily="34" charset="0"/>
              </a:rPr>
              <a:t> </a:t>
            </a:r>
            <a:r>
              <a:rPr lang="en-US" sz="2800" b="1" kern="0" dirty="0">
                <a:effectLst/>
                <a:latin typeface="Tahoma" panose="020B0604030504040204" pitchFamily="34" charset="0"/>
                <a:ea typeface="Tahoma" panose="020B0604030504040204" pitchFamily="34" charset="0"/>
              </a:rPr>
              <a:t>CONFERENCE- 2022</a:t>
            </a:r>
          </a:p>
          <a:p>
            <a:pPr marL="293370" algn="just">
              <a:spcBef>
                <a:spcPts val="1390"/>
              </a:spcBef>
              <a:spcAft>
                <a:spcPts val="0"/>
              </a:spcAft>
            </a:pPr>
            <a:endParaRPr lang="en-IN" sz="2800" b="1" kern="0" dirty="0">
              <a:effectLst/>
              <a:latin typeface="Tahoma" panose="020B0604030504040204" pitchFamily="34" charset="0"/>
              <a:ea typeface="Tahoma" panose="020B0604030504040204" pitchFamily="34" charset="0"/>
            </a:endParaRPr>
          </a:p>
          <a:p>
            <a:pPr marL="293370" marR="583565" algn="just">
              <a:spcBef>
                <a:spcPts val="325"/>
              </a:spcBef>
              <a:spcAft>
                <a:spcPts val="0"/>
              </a:spcAft>
            </a:pPr>
            <a:r>
              <a:rPr lang="en-US" sz="2400" dirty="0">
                <a:effectLst/>
                <a:latin typeface="Tahoma" panose="020B0604030504040204" pitchFamily="34" charset="0"/>
                <a:ea typeface="Tahoma" panose="020B0604030504040204" pitchFamily="34" charset="0"/>
              </a:rPr>
              <a:t>The </a:t>
            </a:r>
            <a:r>
              <a:rPr lang="en-US" sz="2400" spc="-140" dirty="0">
                <a:effectLst/>
                <a:latin typeface="Tahoma" panose="020B0604030504040204" pitchFamily="34" charset="0"/>
                <a:ea typeface="Tahoma" panose="020B0604030504040204" pitchFamily="34" charset="0"/>
              </a:rPr>
              <a:t>4th </a:t>
            </a:r>
            <a:r>
              <a:rPr lang="en-US" sz="2400" spc="-8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Annual</a:t>
            </a:r>
            <a:r>
              <a:rPr lang="en-US" sz="2400" spc="-8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INBA</a:t>
            </a:r>
            <a:r>
              <a:rPr lang="en-US" sz="2400" spc="-8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General</a:t>
            </a:r>
            <a:r>
              <a:rPr lang="en-US" sz="2400" spc="-8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Counsel</a:t>
            </a:r>
            <a:r>
              <a:rPr lang="en-US" sz="2400" spc="-8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Dinner Meet</a:t>
            </a:r>
            <a:r>
              <a:rPr lang="en-US" sz="2400" spc="-105" dirty="0">
                <a:effectLst/>
                <a:latin typeface="Tahoma" panose="020B0604030504040204" pitchFamily="34" charset="0"/>
                <a:ea typeface="Tahoma" panose="020B0604030504040204" pitchFamily="34" charset="0"/>
              </a:rPr>
              <a:t> </a:t>
            </a:r>
            <a:r>
              <a:rPr lang="en-US" sz="2400" b="1" spc="-615" dirty="0">
                <a:effectLst/>
                <a:latin typeface="Arial" panose="020B0604020202020204" pitchFamily="34" charset="0"/>
                <a:ea typeface="Tahoma" panose="020B0604030504040204" pitchFamily="34" charset="0"/>
                <a:cs typeface="Tahoma" panose="020B0604030504040204" pitchFamily="34" charset="0"/>
              </a:rPr>
              <a:t>2</a:t>
            </a:r>
            <a:r>
              <a:rPr lang="en-US" sz="2400" dirty="0">
                <a:effectLst/>
                <a:latin typeface="Tahoma" panose="020B0604030504040204" pitchFamily="34" charset="0"/>
                <a:ea typeface="Tahoma" panose="020B0604030504040204" pitchFamily="34" charset="0"/>
              </a:rPr>
              <a:t>will</a:t>
            </a:r>
            <a:r>
              <a:rPr lang="en-US" sz="2400" spc="-9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strive</a:t>
            </a:r>
            <a:r>
              <a:rPr lang="en-US" sz="2400" spc="-9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to</a:t>
            </a:r>
            <a:r>
              <a:rPr lang="en-US" sz="2400" spc="-9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seek</a:t>
            </a:r>
            <a:r>
              <a:rPr lang="en-US" sz="2400" spc="-9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answers</a:t>
            </a:r>
            <a:r>
              <a:rPr lang="en-US" sz="2400" spc="-9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to</a:t>
            </a:r>
            <a:r>
              <a:rPr lang="en-US" sz="2400" spc="-9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the</a:t>
            </a:r>
            <a:r>
              <a:rPr lang="en-US" sz="2400" spc="-9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most</a:t>
            </a:r>
            <a:r>
              <a:rPr lang="en-US" sz="2400" spc="-9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pertinent challenges</a:t>
            </a:r>
            <a:r>
              <a:rPr lang="en-US" sz="2400" spc="-22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faced</a:t>
            </a:r>
            <a:r>
              <a:rPr lang="en-US" sz="2400" spc="-2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by</a:t>
            </a:r>
            <a:r>
              <a:rPr lang="en-US" sz="2400" spc="-2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Indian</a:t>
            </a:r>
            <a:r>
              <a:rPr lang="en-US" sz="2400" spc="-22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General</a:t>
            </a:r>
            <a:r>
              <a:rPr lang="en-US" sz="2400" spc="-2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Counsel</a:t>
            </a:r>
            <a:r>
              <a:rPr lang="en-US" sz="2400" spc="-2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communities</a:t>
            </a:r>
            <a:r>
              <a:rPr lang="en-US" sz="2400" spc="-2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today.</a:t>
            </a:r>
            <a:endParaRPr lang="en-IN" sz="2400" dirty="0">
              <a:effectLst/>
              <a:latin typeface="Tahoma" panose="020B0604030504040204" pitchFamily="34" charset="0"/>
              <a:ea typeface="Tahoma" panose="020B0604030504040204" pitchFamily="34" charset="0"/>
            </a:endParaRPr>
          </a:p>
          <a:p>
            <a:pPr>
              <a:spcBef>
                <a:spcPts val="15"/>
              </a:spcBef>
            </a:pPr>
            <a:r>
              <a:rPr lang="en-US" sz="2400" dirty="0">
                <a:effectLst/>
                <a:latin typeface="Tahoma" panose="020B0604030504040204" pitchFamily="34" charset="0"/>
                <a:ea typeface="Tahoma" panose="020B0604030504040204" pitchFamily="34" charset="0"/>
              </a:rPr>
              <a:t> </a:t>
            </a:r>
            <a:endParaRPr lang="en-IN" sz="2400" dirty="0">
              <a:effectLst/>
              <a:latin typeface="Tahoma" panose="020B0604030504040204" pitchFamily="34" charset="0"/>
              <a:ea typeface="Tahoma" panose="020B0604030504040204" pitchFamily="34" charset="0"/>
            </a:endParaRPr>
          </a:p>
          <a:p>
            <a:pPr marL="293370" algn="just">
              <a:spcBef>
                <a:spcPts val="5"/>
              </a:spcBef>
              <a:spcAft>
                <a:spcPts val="0"/>
              </a:spcAft>
            </a:pPr>
            <a:r>
              <a:rPr lang="en-US" sz="2400" dirty="0">
                <a:effectLst/>
                <a:latin typeface="Tahoma" panose="020B0604030504040204" pitchFamily="34" charset="0"/>
                <a:ea typeface="Tahoma" panose="020B0604030504040204" pitchFamily="34" charset="0"/>
              </a:rPr>
              <a:t>The</a:t>
            </a:r>
            <a:r>
              <a:rPr lang="en-US" sz="2400" spc="-13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theme</a:t>
            </a:r>
            <a:r>
              <a:rPr lang="en-US" sz="2400" spc="-13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of</a:t>
            </a:r>
            <a:r>
              <a:rPr lang="en-US" sz="2400" spc="-13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this</a:t>
            </a:r>
            <a:r>
              <a:rPr lang="en-US" sz="2400" spc="-13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year's</a:t>
            </a:r>
            <a:r>
              <a:rPr lang="en-US" sz="2400" spc="-13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conference</a:t>
            </a:r>
            <a:r>
              <a:rPr lang="en-US" sz="2400" spc="-13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is</a:t>
            </a:r>
            <a:r>
              <a:rPr lang="en-US" sz="2400" spc="-13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"Tackling</a:t>
            </a:r>
            <a:r>
              <a:rPr lang="en-US" sz="2400" spc="-12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The</a:t>
            </a:r>
            <a:r>
              <a:rPr lang="en-US" sz="2400" spc="-13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Future...Today"</a:t>
            </a:r>
            <a:endParaRPr lang="en-IN" sz="2400" dirty="0">
              <a:effectLst/>
              <a:latin typeface="Tahoma" panose="020B0604030504040204" pitchFamily="34" charset="0"/>
              <a:ea typeface="Tahoma" panose="020B0604030504040204" pitchFamily="34" charset="0"/>
            </a:endParaRPr>
          </a:p>
          <a:p>
            <a:pPr>
              <a:spcBef>
                <a:spcPts val="15"/>
              </a:spcBef>
            </a:pPr>
            <a:r>
              <a:rPr lang="en-US" sz="2400" dirty="0">
                <a:effectLst/>
                <a:latin typeface="Tahoma" panose="020B0604030504040204" pitchFamily="34" charset="0"/>
                <a:ea typeface="Tahoma" panose="020B0604030504040204" pitchFamily="34" charset="0"/>
              </a:rPr>
              <a:t> </a:t>
            </a:r>
            <a:endParaRPr lang="en-IN" sz="2400" dirty="0">
              <a:effectLst/>
              <a:latin typeface="Tahoma" panose="020B0604030504040204" pitchFamily="34" charset="0"/>
              <a:ea typeface="Tahoma" panose="020B0604030504040204" pitchFamily="34" charset="0"/>
            </a:endParaRPr>
          </a:p>
          <a:p>
            <a:pPr marL="293370" marR="584200" algn="just">
              <a:spcAft>
                <a:spcPts val="0"/>
              </a:spcAft>
            </a:pPr>
            <a:r>
              <a:rPr lang="en-US" sz="2400" dirty="0">
                <a:effectLst/>
                <a:latin typeface="Tahoma" panose="020B0604030504040204" pitchFamily="34" charset="0"/>
                <a:ea typeface="Tahoma" panose="020B0604030504040204" pitchFamily="34" charset="0"/>
              </a:rPr>
              <a:t>This forum will provide a meeting place for related domain professionals (from Manufacturing, BFSI, IT,</a:t>
            </a:r>
            <a:r>
              <a:rPr lang="en-US" sz="2400" spc="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Law,</a:t>
            </a:r>
            <a:r>
              <a:rPr lang="en-US" sz="2400" spc="-2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Pharma,</a:t>
            </a:r>
            <a:r>
              <a:rPr lang="en-US" sz="2400" spc="-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Telecom,</a:t>
            </a:r>
            <a:r>
              <a:rPr lang="en-US" sz="2400" spc="-2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Government</a:t>
            </a:r>
            <a:r>
              <a:rPr lang="en-US" sz="2400" spc="-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and</a:t>
            </a:r>
            <a:r>
              <a:rPr lang="en-US" sz="2400" spc="-2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other</a:t>
            </a:r>
            <a:r>
              <a:rPr lang="en-US" sz="2400" spc="-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major</a:t>
            </a:r>
            <a:r>
              <a:rPr lang="en-US" sz="2400" spc="-2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verticals)</a:t>
            </a:r>
            <a:r>
              <a:rPr lang="en-US" sz="2400" spc="-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to</a:t>
            </a:r>
            <a:r>
              <a:rPr lang="en-US" sz="2400" spc="-2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gather</a:t>
            </a:r>
            <a:r>
              <a:rPr lang="en-US" sz="2400" spc="-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under</a:t>
            </a:r>
            <a:r>
              <a:rPr lang="en-US" sz="2400" spc="-2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one</a:t>
            </a:r>
            <a:r>
              <a:rPr lang="en-US" sz="2400" spc="-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roof</a:t>
            </a:r>
            <a:r>
              <a:rPr lang="en-US" sz="2400" spc="-2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for</a:t>
            </a:r>
            <a:r>
              <a:rPr lang="en-US" sz="2400" spc="-1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in-depth</a:t>
            </a:r>
            <a:r>
              <a:rPr lang="en-US" sz="2400" spc="-31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deliberations on a variety of topics as also provide perfect avenues for networking and business matching</a:t>
            </a:r>
            <a:r>
              <a:rPr lang="en-US" sz="2400" spc="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amongst</a:t>
            </a:r>
            <a:r>
              <a:rPr lang="en-US" sz="2400" spc="-20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industry</a:t>
            </a:r>
            <a:r>
              <a:rPr lang="en-US" sz="2400" spc="-20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peers</a:t>
            </a:r>
            <a:r>
              <a:rPr lang="en-US" sz="2400" spc="-195"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and</a:t>
            </a:r>
            <a:r>
              <a:rPr lang="en-US" sz="2400" spc="-200" dirty="0">
                <a:effectLst/>
                <a:latin typeface="Tahoma" panose="020B0604030504040204" pitchFamily="34" charset="0"/>
                <a:ea typeface="Tahoma" panose="020B0604030504040204" pitchFamily="34" charset="0"/>
              </a:rPr>
              <a:t> </a:t>
            </a:r>
            <a:r>
              <a:rPr lang="en-US" sz="2400" dirty="0">
                <a:effectLst/>
                <a:latin typeface="Tahoma" panose="020B0604030504040204" pitchFamily="34" charset="0"/>
                <a:ea typeface="Tahoma" panose="020B0604030504040204" pitchFamily="34" charset="0"/>
              </a:rPr>
              <a:t>colleagues.</a:t>
            </a:r>
            <a:endParaRPr lang="en-IN" sz="2400" dirty="0">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3099498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AC20B0-F13D-47C1-B146-03E9B9ED3595}"/>
              </a:ext>
            </a:extLst>
          </p:cNvPr>
          <p:cNvSpPr txBox="1"/>
          <p:nvPr/>
        </p:nvSpPr>
        <p:spPr>
          <a:xfrm>
            <a:off x="649357" y="569843"/>
            <a:ext cx="8504582" cy="5772414"/>
          </a:xfrm>
          <a:prstGeom prst="rect">
            <a:avLst/>
          </a:prstGeom>
          <a:noFill/>
        </p:spPr>
        <p:txBody>
          <a:bodyPr wrap="square">
            <a:spAutoFit/>
          </a:bodyPr>
          <a:lstStyle/>
          <a:p>
            <a:pPr>
              <a:lnSpc>
                <a:spcPct val="107000"/>
              </a:lnSpc>
              <a:spcAft>
                <a:spcPts val="800"/>
              </a:spcAft>
            </a:pPr>
            <a:r>
              <a:rPr lang="en-IN" sz="3600" dirty="0">
                <a:effectLst/>
                <a:latin typeface="Calibri" panose="020F0502020204030204" pitchFamily="34" charset="0"/>
                <a:ea typeface="Calibri" panose="020F0502020204030204" pitchFamily="34" charset="0"/>
                <a:cs typeface="Times New Roman" panose="02020603050405020304" pitchFamily="18" charset="0"/>
              </a:rPr>
              <a:t>Broad Topics </a:t>
            </a:r>
          </a:p>
          <a:p>
            <a:pPr marL="342900" indent="-342900">
              <a:lnSpc>
                <a:spcPct val="107000"/>
              </a:lnSpc>
              <a:spcAft>
                <a:spcPts val="800"/>
              </a:spcAft>
              <a:buFont typeface="Wingdings" panose="05000000000000000000" pitchFamily="2" charset="2"/>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AI, ML and IP Management, Audit, and Issues</a:t>
            </a:r>
          </a:p>
          <a:p>
            <a:pPr marL="342900" indent="-342900">
              <a:lnSpc>
                <a:spcPct val="107000"/>
              </a:lnSpc>
              <a:spcAft>
                <a:spcPts val="800"/>
              </a:spcAft>
              <a:buFont typeface="Wingdings" panose="05000000000000000000" pitchFamily="2" charset="2"/>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Boardroom Management, Boardroom role, Corporate Governance, POSH and Privacy (incl. GDPR)</a:t>
            </a:r>
          </a:p>
          <a:p>
            <a:pPr marL="342900" indent="-342900">
              <a:lnSpc>
                <a:spcPct val="107000"/>
              </a:lnSpc>
              <a:spcAft>
                <a:spcPts val="800"/>
              </a:spcAft>
              <a:buFont typeface="Wingdings" panose="05000000000000000000" pitchFamily="2" charset="2"/>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Strategic Roles, Opportunities and Responsibilities of GCs in Managing Risk in the New Age Indian legal services industry</a:t>
            </a:r>
          </a:p>
          <a:p>
            <a:pPr marL="342900" indent="-342900">
              <a:lnSpc>
                <a:spcPct val="107000"/>
              </a:lnSpc>
              <a:spcAft>
                <a:spcPts val="800"/>
              </a:spcAft>
              <a:buFont typeface="Wingdings" panose="05000000000000000000" pitchFamily="2" charset="2"/>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Challenges to the privacy in the Era of Artificial Intelligence.</a:t>
            </a:r>
          </a:p>
          <a:p>
            <a:pPr marL="342900" indent="-342900">
              <a:lnSpc>
                <a:spcPct val="107000"/>
              </a:lnSpc>
              <a:spcAft>
                <a:spcPts val="800"/>
              </a:spcAft>
              <a:buFont typeface="Wingdings" panose="05000000000000000000" pitchFamily="2" charset="2"/>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Never Practice Opportunities, Super Specialization and Challenges, Including International Legal Practice</a:t>
            </a:r>
          </a:p>
          <a:p>
            <a:pPr marL="342900" indent="-342900">
              <a:lnSpc>
                <a:spcPct val="107000"/>
              </a:lnSpc>
              <a:spcAft>
                <a:spcPts val="800"/>
              </a:spcAft>
              <a:buFont typeface="Wingdings" panose="05000000000000000000" pitchFamily="2" charset="2"/>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Informed Decision Making with Respect to Creation of In- House Legal Team Vs Outsourcing Legal Services</a:t>
            </a:r>
          </a:p>
          <a:p>
            <a:pPr marL="342900" indent="-342900">
              <a:lnSpc>
                <a:spcPct val="107000"/>
              </a:lnSpc>
              <a:spcAft>
                <a:spcPts val="800"/>
              </a:spcAft>
              <a:buFont typeface="Wingdings" panose="05000000000000000000" pitchFamily="2" charset="2"/>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Challenges of Setting up Hybrid Structures for Large Multi- Product, Multi-Functional Companies</a:t>
            </a:r>
          </a:p>
          <a:p>
            <a:pPr marL="342900" indent="-342900">
              <a:lnSpc>
                <a:spcPct val="107000"/>
              </a:lnSpc>
              <a:spcAft>
                <a:spcPts val="800"/>
              </a:spcAft>
              <a:buFont typeface="Wingdings" panose="05000000000000000000" pitchFamily="2" charset="2"/>
              <a:buChar char="§"/>
            </a:pPr>
            <a:r>
              <a:rPr lang="en-IN" sz="2000" dirty="0">
                <a:effectLst/>
                <a:latin typeface="Calibri" panose="020F0502020204030204" pitchFamily="34" charset="0"/>
                <a:ea typeface="Calibri" panose="020F0502020204030204" pitchFamily="34" charset="0"/>
                <a:cs typeface="Times New Roman" panose="02020603050405020304" pitchFamily="18" charset="0"/>
              </a:rPr>
              <a:t>Critical analysis of New Indian Law on Privacy and Data Protection.</a:t>
            </a:r>
          </a:p>
        </p:txBody>
      </p:sp>
    </p:spTree>
    <p:extLst>
      <p:ext uri="{BB962C8B-B14F-4D97-AF65-F5344CB8AC3E}">
        <p14:creationId xmlns:p14="http://schemas.microsoft.com/office/powerpoint/2010/main" val="2456584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C634C9-2B46-4864-8374-DD3FCBBF6003}"/>
              </a:ext>
            </a:extLst>
          </p:cNvPr>
          <p:cNvSpPr txBox="1"/>
          <p:nvPr/>
        </p:nvSpPr>
        <p:spPr>
          <a:xfrm>
            <a:off x="795130" y="291548"/>
            <a:ext cx="8358809" cy="369332"/>
          </a:xfrm>
          <a:prstGeom prst="rect">
            <a:avLst/>
          </a:prstGeom>
          <a:noFill/>
        </p:spPr>
        <p:txBody>
          <a:bodyPr wrap="square">
            <a:spAutoFit/>
          </a:bodyPr>
          <a:lstStyle/>
          <a:p>
            <a:pPr marL="205105">
              <a:spcBef>
                <a:spcPts val="920"/>
              </a:spcBef>
              <a:spcAft>
                <a:spcPts val="0"/>
              </a:spcAft>
            </a:pPr>
            <a:r>
              <a:rPr lang="en-US" sz="1800" dirty="0">
                <a:solidFill>
                  <a:srgbClr val="FEFEFE"/>
                </a:solidFill>
                <a:effectLst/>
                <a:latin typeface="Tahoma" panose="020B0604030504040204" pitchFamily="34" charset="0"/>
                <a:ea typeface="Tahoma" panose="020B0604030504040204" pitchFamily="34" charset="0"/>
              </a:rPr>
              <a:t>WHO</a:t>
            </a:r>
            <a:r>
              <a:rPr lang="en-US" sz="1800" spc="115" dirty="0">
                <a:solidFill>
                  <a:srgbClr val="FEFEFE"/>
                </a:solidFill>
                <a:effectLst/>
                <a:latin typeface="Tahoma" panose="020B0604030504040204" pitchFamily="34" charset="0"/>
                <a:ea typeface="Tahoma" panose="020B0604030504040204" pitchFamily="34" charset="0"/>
              </a:rPr>
              <a:t> </a:t>
            </a:r>
            <a:r>
              <a:rPr lang="en-US" sz="1800" dirty="0">
                <a:solidFill>
                  <a:srgbClr val="FEFEFE"/>
                </a:solidFill>
                <a:effectLst/>
                <a:latin typeface="Tahoma" panose="020B0604030504040204" pitchFamily="34" charset="0"/>
                <a:ea typeface="Tahoma" panose="020B0604030504040204" pitchFamily="34" charset="0"/>
              </a:rPr>
              <a:t>SHOULD</a:t>
            </a:r>
            <a:r>
              <a:rPr lang="en-US" sz="1800" spc="115" dirty="0">
                <a:solidFill>
                  <a:srgbClr val="FEFEFE"/>
                </a:solidFill>
                <a:effectLst/>
                <a:latin typeface="Tahoma" panose="020B0604030504040204" pitchFamily="34" charset="0"/>
                <a:ea typeface="Tahoma" panose="020B0604030504040204" pitchFamily="34" charset="0"/>
              </a:rPr>
              <a:t> </a:t>
            </a:r>
            <a:r>
              <a:rPr lang="en-US" sz="1800" dirty="0">
                <a:solidFill>
                  <a:srgbClr val="FEFEFE"/>
                </a:solidFill>
                <a:effectLst/>
                <a:latin typeface="Tahoma" panose="020B0604030504040204" pitchFamily="34" charset="0"/>
                <a:ea typeface="Tahoma" panose="020B0604030504040204" pitchFamily="34" charset="0"/>
              </a:rPr>
              <a:t>ATTEND</a:t>
            </a:r>
            <a:endParaRPr lang="en-IN" sz="1100" dirty="0">
              <a:effectLst/>
              <a:latin typeface="Tahoma" panose="020B0604030504040204" pitchFamily="34" charset="0"/>
              <a:ea typeface="Tahoma" panose="020B0604030504040204" pitchFamily="34" charset="0"/>
            </a:endParaRPr>
          </a:p>
        </p:txBody>
      </p:sp>
      <p:sp>
        <p:nvSpPr>
          <p:cNvPr id="5" name="TextBox 4">
            <a:extLst>
              <a:ext uri="{FF2B5EF4-FFF2-40B4-BE49-F238E27FC236}">
                <a16:creationId xmlns:a16="http://schemas.microsoft.com/office/drawing/2014/main" id="{A7A0DA99-D870-4398-9486-6A73D13E23E1}"/>
              </a:ext>
            </a:extLst>
          </p:cNvPr>
          <p:cNvSpPr txBox="1"/>
          <p:nvPr/>
        </p:nvSpPr>
        <p:spPr>
          <a:xfrm>
            <a:off x="957468" y="994864"/>
            <a:ext cx="9246706" cy="4170116"/>
          </a:xfrm>
          <a:prstGeom prst="rect">
            <a:avLst/>
          </a:prstGeom>
          <a:noFill/>
        </p:spPr>
        <p:txBody>
          <a:bodyPr wrap="square">
            <a:spAutoFit/>
          </a:bodyPr>
          <a:lstStyle/>
          <a:p>
            <a:pPr marL="342900" marR="221615" lvl="0" indent="-342900">
              <a:lnSpc>
                <a:spcPct val="107000"/>
              </a:lnSpc>
              <a:spcBef>
                <a:spcPts val="5"/>
              </a:spcBef>
              <a:spcAft>
                <a:spcPts val="800"/>
              </a:spcAft>
              <a:buClr>
                <a:srgbClr val="606062"/>
              </a:buClr>
              <a:buSzPts val="1000"/>
              <a:buFont typeface="Wingdings" panose="05000000000000000000" pitchFamily="2" charset="2"/>
              <a:buChar char=""/>
              <a:tabLst>
                <a:tab pos="358140" algn="l"/>
              </a:tabLst>
            </a:pPr>
            <a:r>
              <a:rPr lang="en-IN" sz="2000" dirty="0">
                <a:effectLst/>
                <a:latin typeface="Calibri" panose="020F0502020204030204" pitchFamily="34" charset="0"/>
                <a:ea typeface="Wingdings" panose="05000000000000000000" pitchFamily="2" charset="2"/>
                <a:cs typeface="Wingdings" panose="05000000000000000000" pitchFamily="2" charset="2"/>
              </a:rPr>
              <a:t>General</a:t>
            </a:r>
            <a:r>
              <a:rPr lang="en-IN" sz="2000" spc="16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Counsel,</a:t>
            </a:r>
            <a:r>
              <a:rPr lang="en-IN" sz="2000" spc="16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In-House</a:t>
            </a:r>
            <a:r>
              <a:rPr lang="en-IN" sz="2000" spc="16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Counsel,</a:t>
            </a:r>
            <a:r>
              <a:rPr lang="en-IN" sz="2000" spc="-28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Heads</a:t>
            </a:r>
            <a:r>
              <a:rPr lang="en-IN" sz="2000" spc="10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of</a:t>
            </a:r>
            <a:r>
              <a:rPr lang="en-IN" sz="2000" spc="10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Legal,</a:t>
            </a:r>
            <a:r>
              <a:rPr lang="en-IN" sz="2000" spc="10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Governance</a:t>
            </a:r>
            <a:r>
              <a:rPr lang="en-IN" sz="2000" spc="10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Heads</a:t>
            </a:r>
          </a:p>
          <a:p>
            <a:pPr marL="342900" marR="648335" lvl="0" indent="-342900">
              <a:lnSpc>
                <a:spcPct val="107000"/>
              </a:lnSpc>
              <a:spcBef>
                <a:spcPts val="300"/>
              </a:spcBef>
              <a:spcAft>
                <a:spcPts val="800"/>
              </a:spcAft>
              <a:buClr>
                <a:srgbClr val="606062"/>
              </a:buClr>
              <a:buSzPts val="1000"/>
              <a:buFont typeface="Wingdings" panose="05000000000000000000" pitchFamily="2" charset="2"/>
              <a:buChar char=""/>
              <a:tabLst>
                <a:tab pos="358140" algn="l"/>
              </a:tabLst>
            </a:pPr>
            <a:r>
              <a:rPr lang="en-IN" sz="2000" dirty="0">
                <a:effectLst/>
                <a:latin typeface="Calibri" panose="020F0502020204030204" pitchFamily="34" charset="0"/>
                <a:ea typeface="Wingdings" panose="05000000000000000000" pitchFamily="2" charset="2"/>
                <a:cs typeface="Wingdings" panose="05000000000000000000" pitchFamily="2" charset="2"/>
              </a:rPr>
              <a:t>Lawyers Serving Law Firms,</a:t>
            </a:r>
            <a:r>
              <a:rPr lang="en-IN" sz="2000" spc="-31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Individual</a:t>
            </a:r>
            <a:r>
              <a:rPr lang="en-IN" sz="2000" spc="2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Practitioners</a:t>
            </a:r>
          </a:p>
          <a:p>
            <a:pPr marL="342900" lvl="0" indent="-342900">
              <a:lnSpc>
                <a:spcPct val="107000"/>
              </a:lnSpc>
              <a:spcBef>
                <a:spcPts val="305"/>
              </a:spcBef>
              <a:spcAft>
                <a:spcPts val="800"/>
              </a:spcAft>
              <a:buClr>
                <a:srgbClr val="606062"/>
              </a:buClr>
              <a:buSzPts val="1000"/>
              <a:buFont typeface="Wingdings" panose="05000000000000000000" pitchFamily="2" charset="2"/>
              <a:buChar char=""/>
              <a:tabLst>
                <a:tab pos="358140" algn="l"/>
              </a:tabLst>
            </a:pPr>
            <a:r>
              <a:rPr lang="en-IN" sz="2000" dirty="0">
                <a:effectLst/>
                <a:latin typeface="Calibri" panose="020F0502020204030204" pitchFamily="34" charset="0"/>
                <a:ea typeface="Wingdings" panose="05000000000000000000" pitchFamily="2" charset="2"/>
                <a:cs typeface="Wingdings" panose="05000000000000000000" pitchFamily="2" charset="2"/>
              </a:rPr>
              <a:t>Data</a:t>
            </a:r>
            <a:r>
              <a:rPr lang="en-IN" sz="2000" spc="10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Protection</a:t>
            </a:r>
            <a:r>
              <a:rPr lang="en-IN" sz="2000" spc="10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&amp;</a:t>
            </a:r>
            <a:r>
              <a:rPr lang="en-IN" sz="2000" spc="10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Security</a:t>
            </a:r>
            <a:r>
              <a:rPr lang="en-IN" sz="2000" spc="10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Heads</a:t>
            </a:r>
          </a:p>
          <a:p>
            <a:pPr marL="342900" marR="328930" lvl="0" indent="-342900">
              <a:lnSpc>
                <a:spcPct val="107000"/>
              </a:lnSpc>
              <a:spcBef>
                <a:spcPts val="295"/>
              </a:spcBef>
              <a:spcAft>
                <a:spcPts val="800"/>
              </a:spcAft>
              <a:buClr>
                <a:srgbClr val="606062"/>
              </a:buClr>
              <a:buSzPts val="1000"/>
              <a:buFont typeface="Wingdings" panose="05000000000000000000" pitchFamily="2" charset="2"/>
              <a:buChar char=""/>
              <a:tabLst>
                <a:tab pos="358140" algn="l"/>
              </a:tabLst>
            </a:pPr>
            <a:r>
              <a:rPr lang="en-IN" sz="2000" dirty="0">
                <a:effectLst/>
                <a:latin typeface="Calibri" panose="020F0502020204030204" pitchFamily="34" charset="0"/>
                <a:ea typeface="Wingdings" panose="05000000000000000000" pitchFamily="2" charset="2"/>
                <a:cs typeface="Wingdings" panose="05000000000000000000" pitchFamily="2" charset="2"/>
              </a:rPr>
              <a:t>Fraud,</a:t>
            </a:r>
            <a:r>
              <a:rPr lang="en-IN" sz="2000" spc="15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Forensics</a:t>
            </a:r>
            <a:r>
              <a:rPr lang="en-IN" sz="2000" spc="15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and</a:t>
            </a:r>
            <a:r>
              <a:rPr lang="en-IN" sz="2000" spc="15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Cyber</a:t>
            </a:r>
            <a:r>
              <a:rPr lang="en-IN" sz="2000" spc="15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Crime</a:t>
            </a:r>
            <a:r>
              <a:rPr lang="en-IN" sz="2000" spc="-28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Analysts</a:t>
            </a:r>
          </a:p>
          <a:p>
            <a:pPr marL="342900" marR="673735" lvl="0" indent="-342900">
              <a:lnSpc>
                <a:spcPct val="107000"/>
              </a:lnSpc>
              <a:spcBef>
                <a:spcPts val="305"/>
              </a:spcBef>
              <a:spcAft>
                <a:spcPts val="800"/>
              </a:spcAft>
              <a:buClr>
                <a:srgbClr val="606062"/>
              </a:buClr>
              <a:buSzPts val="1000"/>
              <a:buFont typeface="Wingdings" panose="05000000000000000000" pitchFamily="2" charset="2"/>
              <a:buChar char=""/>
              <a:tabLst>
                <a:tab pos="358140" algn="l"/>
              </a:tabLst>
            </a:pPr>
            <a:r>
              <a:rPr lang="en-IN" sz="2000" dirty="0">
                <a:effectLst/>
                <a:latin typeface="Calibri" panose="020F0502020204030204" pitchFamily="34" charset="0"/>
                <a:ea typeface="Wingdings" panose="05000000000000000000" pitchFamily="2" charset="2"/>
                <a:cs typeface="Wingdings" panose="05000000000000000000" pitchFamily="2" charset="2"/>
              </a:rPr>
              <a:t>Privacy</a:t>
            </a:r>
            <a:r>
              <a:rPr lang="en-IN" sz="2000" spc="5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Experts,</a:t>
            </a:r>
            <a:r>
              <a:rPr lang="en-IN" sz="2000" spc="6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IT</a:t>
            </a:r>
            <a:r>
              <a:rPr lang="en-IN" sz="2000" spc="6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and</a:t>
            </a:r>
            <a:r>
              <a:rPr lang="en-IN" sz="2000" spc="5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TMT</a:t>
            </a:r>
            <a:r>
              <a:rPr lang="en-IN" sz="2000" spc="-28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Specialists</a:t>
            </a:r>
          </a:p>
          <a:p>
            <a:pPr marL="342900" marR="574675" lvl="0" indent="-342900">
              <a:lnSpc>
                <a:spcPct val="107000"/>
              </a:lnSpc>
              <a:spcBef>
                <a:spcPts val="300"/>
              </a:spcBef>
              <a:spcAft>
                <a:spcPts val="800"/>
              </a:spcAft>
              <a:buClr>
                <a:srgbClr val="606062"/>
              </a:buClr>
              <a:buSzPts val="1000"/>
              <a:buFont typeface="Wingdings" panose="05000000000000000000" pitchFamily="2" charset="2"/>
              <a:buChar char=""/>
              <a:tabLst>
                <a:tab pos="358140" algn="l"/>
              </a:tabLst>
            </a:pPr>
            <a:r>
              <a:rPr lang="en-IN" sz="2000" dirty="0">
                <a:effectLst/>
                <a:latin typeface="Calibri" panose="020F0502020204030204" pitchFamily="34" charset="0"/>
                <a:ea typeface="Wingdings" panose="05000000000000000000" pitchFamily="2" charset="2"/>
                <a:cs typeface="Wingdings" panose="05000000000000000000" pitchFamily="2" charset="2"/>
              </a:rPr>
              <a:t>IP,</a:t>
            </a:r>
            <a:r>
              <a:rPr lang="en-IN" sz="2000" spc="3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Litigation,</a:t>
            </a:r>
            <a:r>
              <a:rPr lang="en-IN" sz="2000" spc="4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Conciliation,</a:t>
            </a:r>
            <a:r>
              <a:rPr lang="en-IN" sz="2000" spc="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Mediation,</a:t>
            </a:r>
            <a:r>
              <a:rPr lang="en-IN" sz="2000" spc="18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Arbitration</a:t>
            </a:r>
            <a:r>
              <a:rPr lang="en-IN" sz="2000" spc="18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Experts</a:t>
            </a:r>
          </a:p>
          <a:p>
            <a:pPr marL="342900" lvl="0" indent="-342900">
              <a:lnSpc>
                <a:spcPct val="107000"/>
              </a:lnSpc>
              <a:spcBef>
                <a:spcPts val="305"/>
              </a:spcBef>
              <a:spcAft>
                <a:spcPts val="800"/>
              </a:spcAft>
              <a:buClr>
                <a:srgbClr val="606062"/>
              </a:buClr>
              <a:buSzPts val="1000"/>
              <a:buFont typeface="Wingdings" panose="05000000000000000000" pitchFamily="2" charset="2"/>
              <a:buChar char=""/>
              <a:tabLst>
                <a:tab pos="358140" algn="l"/>
              </a:tabLst>
            </a:pPr>
            <a:r>
              <a:rPr lang="en-IN" sz="2000" dirty="0">
                <a:effectLst/>
                <a:latin typeface="Calibri" panose="020F0502020204030204" pitchFamily="34" charset="0"/>
                <a:ea typeface="Wingdings" panose="05000000000000000000" pitchFamily="2" charset="2"/>
                <a:cs typeface="Wingdings" panose="05000000000000000000" pitchFamily="2" charset="2"/>
              </a:rPr>
              <a:t>Law</a:t>
            </a:r>
            <a:r>
              <a:rPr lang="en-IN" sz="2000" spc="2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Academicians</a:t>
            </a:r>
          </a:p>
          <a:p>
            <a:pPr marL="342900" marR="252095" lvl="0" indent="-342900">
              <a:lnSpc>
                <a:spcPct val="107000"/>
              </a:lnSpc>
              <a:spcBef>
                <a:spcPts val="295"/>
              </a:spcBef>
              <a:spcAft>
                <a:spcPts val="800"/>
              </a:spcAft>
              <a:buClr>
                <a:srgbClr val="606062"/>
              </a:buClr>
              <a:buSzPts val="1000"/>
              <a:buFont typeface="Wingdings" panose="05000000000000000000" pitchFamily="2" charset="2"/>
              <a:buChar char=""/>
              <a:tabLst>
                <a:tab pos="358140" algn="l"/>
              </a:tabLst>
            </a:pPr>
            <a:r>
              <a:rPr lang="en-IN" sz="2000" dirty="0">
                <a:effectLst/>
                <a:latin typeface="Calibri" panose="020F0502020204030204" pitchFamily="34" charset="0"/>
                <a:ea typeface="Wingdings" panose="05000000000000000000" pitchFamily="2" charset="2"/>
                <a:cs typeface="Wingdings" panose="05000000000000000000" pitchFamily="2" charset="2"/>
              </a:rPr>
              <a:t>Digital</a:t>
            </a:r>
            <a:r>
              <a:rPr lang="en-IN" sz="2000" spc="13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Heads</a:t>
            </a:r>
            <a:r>
              <a:rPr lang="en-IN" sz="2000" spc="14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including</a:t>
            </a:r>
            <a:r>
              <a:rPr lang="en-IN" sz="2000" spc="14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AI,</a:t>
            </a:r>
            <a:r>
              <a:rPr lang="en-IN" sz="2000" spc="14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Machine</a:t>
            </a:r>
            <a:r>
              <a:rPr lang="en-IN" sz="2000" spc="-28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Learning</a:t>
            </a:r>
            <a:r>
              <a:rPr lang="en-IN" sz="2000" spc="-3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Professionals</a:t>
            </a:r>
          </a:p>
          <a:p>
            <a:pPr marL="342900" marR="354330" lvl="0" indent="-342900">
              <a:lnSpc>
                <a:spcPct val="107000"/>
              </a:lnSpc>
              <a:spcBef>
                <a:spcPts val="305"/>
              </a:spcBef>
              <a:spcAft>
                <a:spcPts val="800"/>
              </a:spcAft>
              <a:buClr>
                <a:srgbClr val="606062"/>
              </a:buClr>
              <a:buSzPts val="1000"/>
              <a:buFont typeface="Wingdings" panose="05000000000000000000" pitchFamily="2" charset="2"/>
              <a:buChar char=""/>
              <a:tabLst>
                <a:tab pos="358140" algn="l"/>
              </a:tabLst>
            </a:pPr>
            <a:r>
              <a:rPr lang="en-IN" sz="2000" spc="-5" dirty="0">
                <a:effectLst/>
                <a:latin typeface="Calibri" panose="020F0502020204030204" pitchFamily="34" charset="0"/>
                <a:ea typeface="Wingdings" panose="05000000000000000000" pitchFamily="2" charset="2"/>
                <a:cs typeface="Wingdings" panose="05000000000000000000" pitchFamily="2" charset="2"/>
              </a:rPr>
              <a:t>Marketing</a:t>
            </a:r>
            <a:r>
              <a:rPr lang="en-IN" sz="2000" spc="-3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and</a:t>
            </a:r>
            <a:r>
              <a:rPr lang="en-IN" sz="2000" spc="-3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Business</a:t>
            </a:r>
            <a:r>
              <a:rPr lang="en-IN" sz="2000" spc="-3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Heads</a:t>
            </a:r>
            <a:r>
              <a:rPr lang="en-IN" sz="2000" spc="-30"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of</a:t>
            </a:r>
            <a:r>
              <a:rPr lang="en-IN" sz="2000" spc="-30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Legal Products &amp; Services</a:t>
            </a:r>
            <a:r>
              <a:rPr lang="en-IN" sz="2000" spc="5" dirty="0">
                <a:effectLst/>
                <a:latin typeface="Calibri" panose="020F0502020204030204" pitchFamily="34" charset="0"/>
                <a:ea typeface="Wingdings" panose="05000000000000000000" pitchFamily="2" charset="2"/>
                <a:cs typeface="Wingdings" panose="05000000000000000000" pitchFamily="2" charset="2"/>
              </a:rPr>
              <a:t> </a:t>
            </a:r>
            <a:r>
              <a:rPr lang="en-IN" sz="2000" dirty="0">
                <a:effectLst/>
                <a:latin typeface="Calibri" panose="020F0502020204030204" pitchFamily="34" charset="0"/>
                <a:ea typeface="Wingdings" panose="05000000000000000000" pitchFamily="2" charset="2"/>
                <a:cs typeface="Wingdings" panose="05000000000000000000" pitchFamily="2" charset="2"/>
              </a:rPr>
              <a:t>Companies</a:t>
            </a:r>
          </a:p>
        </p:txBody>
      </p:sp>
    </p:spTree>
    <p:extLst>
      <p:ext uri="{BB962C8B-B14F-4D97-AF65-F5344CB8AC3E}">
        <p14:creationId xmlns:p14="http://schemas.microsoft.com/office/powerpoint/2010/main" val="2285702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612DA-48E9-4B3E-8986-C53A98A483FC}"/>
              </a:ext>
            </a:extLst>
          </p:cNvPr>
          <p:cNvSpPr>
            <a:spLocks noGrp="1"/>
          </p:cNvSpPr>
          <p:nvPr>
            <p:ph type="title"/>
          </p:nvPr>
        </p:nvSpPr>
        <p:spPr/>
        <p:txBody>
          <a:bodyPr/>
          <a:lstStyle/>
          <a:p>
            <a:r>
              <a:rPr lang="en-US" dirty="0"/>
              <a:t>Sponsorship Details</a:t>
            </a:r>
            <a:endParaRPr lang="en-IN" dirty="0"/>
          </a:p>
        </p:txBody>
      </p:sp>
      <p:graphicFrame>
        <p:nvGraphicFramePr>
          <p:cNvPr id="3" name="Table 2">
            <a:extLst>
              <a:ext uri="{FF2B5EF4-FFF2-40B4-BE49-F238E27FC236}">
                <a16:creationId xmlns:a16="http://schemas.microsoft.com/office/drawing/2014/main" id="{18A1F1EF-9DAA-4CB3-90BD-1A772A4B270F}"/>
              </a:ext>
            </a:extLst>
          </p:cNvPr>
          <p:cNvGraphicFramePr>
            <a:graphicFrameLocks noGrp="1"/>
          </p:cNvGraphicFramePr>
          <p:nvPr>
            <p:extLst>
              <p:ext uri="{D42A27DB-BD31-4B8C-83A1-F6EECF244321}">
                <p14:modId xmlns:p14="http://schemas.microsoft.com/office/powerpoint/2010/main" val="1716971687"/>
              </p:ext>
            </p:extLst>
          </p:nvPr>
        </p:nvGraphicFramePr>
        <p:xfrm>
          <a:off x="238540" y="1219200"/>
          <a:ext cx="11489637" cy="5029200"/>
        </p:xfrm>
        <a:graphic>
          <a:graphicData uri="http://schemas.openxmlformats.org/drawingml/2006/table">
            <a:tbl>
              <a:tblPr firstRow="1" firstCol="1" lastRow="1" lastCol="1" bandRow="1" bandCol="1">
                <a:tableStyleId>{5C22544A-7EE6-4342-B048-85BDC9FD1C3A}</a:tableStyleId>
              </a:tblPr>
              <a:tblGrid>
                <a:gridCol w="4417341">
                  <a:extLst>
                    <a:ext uri="{9D8B030D-6E8A-4147-A177-3AD203B41FA5}">
                      <a16:colId xmlns:a16="http://schemas.microsoft.com/office/drawing/2014/main" val="4092929431"/>
                    </a:ext>
                  </a:extLst>
                </a:gridCol>
                <a:gridCol w="1768454">
                  <a:extLst>
                    <a:ext uri="{9D8B030D-6E8A-4147-A177-3AD203B41FA5}">
                      <a16:colId xmlns:a16="http://schemas.microsoft.com/office/drawing/2014/main" val="3232173530"/>
                    </a:ext>
                  </a:extLst>
                </a:gridCol>
                <a:gridCol w="1760876">
                  <a:extLst>
                    <a:ext uri="{9D8B030D-6E8A-4147-A177-3AD203B41FA5}">
                      <a16:colId xmlns:a16="http://schemas.microsoft.com/office/drawing/2014/main" val="1898852427"/>
                    </a:ext>
                  </a:extLst>
                </a:gridCol>
                <a:gridCol w="1771483">
                  <a:extLst>
                    <a:ext uri="{9D8B030D-6E8A-4147-A177-3AD203B41FA5}">
                      <a16:colId xmlns:a16="http://schemas.microsoft.com/office/drawing/2014/main" val="4233757025"/>
                    </a:ext>
                  </a:extLst>
                </a:gridCol>
                <a:gridCol w="1771483">
                  <a:extLst>
                    <a:ext uri="{9D8B030D-6E8A-4147-A177-3AD203B41FA5}">
                      <a16:colId xmlns:a16="http://schemas.microsoft.com/office/drawing/2014/main" val="2209966575"/>
                    </a:ext>
                  </a:extLst>
                </a:gridCol>
              </a:tblGrid>
              <a:tr h="306477">
                <a:tc>
                  <a:txBody>
                    <a:bodyPr/>
                    <a:lstStyle/>
                    <a:p>
                      <a:pPr marL="137795" algn="l">
                        <a:lnSpc>
                          <a:spcPct val="107000"/>
                        </a:lnSpc>
                        <a:spcBef>
                          <a:spcPts val="930"/>
                        </a:spcBef>
                        <a:spcAft>
                          <a:spcPts val="0"/>
                        </a:spcAft>
                      </a:pPr>
                      <a:r>
                        <a:rPr lang="en-US" sz="1600" b="1" dirty="0">
                          <a:effectLst/>
                        </a:rPr>
                        <a:t>Sponsorship Categories</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55"/>
                        </a:spcBef>
                        <a:spcAft>
                          <a:spcPts val="0"/>
                        </a:spcAft>
                      </a:pPr>
                      <a:r>
                        <a:rPr lang="en-US" sz="1600" b="1">
                          <a:effectLst/>
                        </a:rPr>
                        <a:t>GC Awards</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635" algn="ctr">
                        <a:lnSpc>
                          <a:spcPct val="107000"/>
                        </a:lnSpc>
                        <a:spcBef>
                          <a:spcPts val="955"/>
                        </a:spcBef>
                        <a:spcAft>
                          <a:spcPts val="0"/>
                        </a:spcAft>
                      </a:pPr>
                      <a:r>
                        <a:rPr lang="en-US" sz="1600" b="1">
                          <a:effectLst/>
                        </a:rPr>
                        <a:t>Platinum</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55"/>
                        </a:spcBef>
                        <a:spcAft>
                          <a:spcPts val="0"/>
                        </a:spcAft>
                      </a:pPr>
                      <a:r>
                        <a:rPr lang="en-US" sz="1600" b="1">
                          <a:effectLst/>
                        </a:rPr>
                        <a:t>Gold</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70" algn="ctr">
                        <a:lnSpc>
                          <a:spcPct val="107000"/>
                        </a:lnSpc>
                        <a:spcBef>
                          <a:spcPts val="870"/>
                        </a:spcBef>
                        <a:spcAft>
                          <a:spcPts val="0"/>
                        </a:spcAft>
                      </a:pPr>
                      <a:r>
                        <a:rPr lang="en-US" sz="1600" b="1">
                          <a:effectLst/>
                        </a:rPr>
                        <a:t>Silver</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1501052391"/>
                  </a:ext>
                </a:extLst>
              </a:tr>
              <a:tr h="306477">
                <a:tc>
                  <a:txBody>
                    <a:bodyPr/>
                    <a:lstStyle/>
                    <a:p>
                      <a:pPr marL="137795" algn="l">
                        <a:lnSpc>
                          <a:spcPct val="107000"/>
                        </a:lnSpc>
                        <a:spcBef>
                          <a:spcPts val="930"/>
                        </a:spcBef>
                        <a:spcAft>
                          <a:spcPts val="0"/>
                        </a:spcAft>
                      </a:pPr>
                      <a:r>
                        <a:rPr lang="en-US" sz="1600" b="1">
                          <a:effectLst/>
                        </a:rPr>
                        <a:t>Independent Speaking Slot</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55"/>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635" algn="ctr">
                        <a:lnSpc>
                          <a:spcPct val="107000"/>
                        </a:lnSpc>
                        <a:spcBef>
                          <a:spcPts val="955"/>
                        </a:spcBef>
                        <a:spcAft>
                          <a:spcPts val="0"/>
                        </a:spcAft>
                      </a:pPr>
                      <a:r>
                        <a:rPr lang="en-US" sz="1600" b="1">
                          <a:solidFill>
                            <a:schemeClr val="tx1"/>
                          </a:solidFill>
                          <a:effectLst/>
                        </a:rPr>
                        <a:t>Y</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55"/>
                        </a:spcBef>
                        <a:spcAft>
                          <a:spcPts val="0"/>
                        </a:spcAft>
                      </a:pPr>
                      <a:r>
                        <a:rPr lang="en-US" sz="1600" b="1">
                          <a:solidFill>
                            <a:schemeClr val="tx1"/>
                          </a:solidFill>
                          <a:effectLst/>
                        </a:rPr>
                        <a:t>-</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70" algn="ctr">
                        <a:lnSpc>
                          <a:spcPct val="107000"/>
                        </a:lnSpc>
                        <a:spcBef>
                          <a:spcPts val="870"/>
                        </a:spcBef>
                        <a:spcAft>
                          <a:spcPts val="0"/>
                        </a:spcAft>
                      </a:pPr>
                      <a:r>
                        <a:rPr lang="en-US" sz="1600" b="1">
                          <a:effectLst/>
                        </a:rPr>
                        <a:t>-</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23641577"/>
                  </a:ext>
                </a:extLst>
              </a:tr>
              <a:tr h="314982">
                <a:tc>
                  <a:txBody>
                    <a:bodyPr/>
                    <a:lstStyle/>
                    <a:p>
                      <a:pPr marL="137795" algn="l">
                        <a:lnSpc>
                          <a:spcPct val="107000"/>
                        </a:lnSpc>
                        <a:spcBef>
                          <a:spcPts val="930"/>
                        </a:spcBef>
                        <a:spcAft>
                          <a:spcPts val="0"/>
                        </a:spcAft>
                      </a:pPr>
                      <a:r>
                        <a:rPr lang="en-US" sz="1600" b="1" dirty="0">
                          <a:effectLst/>
                        </a:rPr>
                        <a:t>Participation</a:t>
                      </a:r>
                      <a:r>
                        <a:rPr lang="en-US" sz="1600" b="1" spc="70" dirty="0">
                          <a:effectLst/>
                        </a:rPr>
                        <a:t> </a:t>
                      </a:r>
                      <a:r>
                        <a:rPr lang="en-US" sz="1600" b="1" dirty="0">
                          <a:effectLst/>
                        </a:rPr>
                        <a:t>as</a:t>
                      </a:r>
                      <a:r>
                        <a:rPr lang="en-US" sz="1600" b="1" spc="70" dirty="0">
                          <a:effectLst/>
                        </a:rPr>
                        <a:t> </a:t>
                      </a:r>
                      <a:r>
                        <a:rPr lang="en-US" sz="1600" b="1" dirty="0">
                          <a:effectLst/>
                        </a:rPr>
                        <a:t>a</a:t>
                      </a:r>
                      <a:r>
                        <a:rPr lang="en-US" sz="1600" b="1" spc="75" dirty="0">
                          <a:effectLst/>
                        </a:rPr>
                        <a:t> </a:t>
                      </a:r>
                      <a:r>
                        <a:rPr lang="en-US" sz="1600" b="1" dirty="0">
                          <a:effectLst/>
                        </a:rPr>
                        <a:t>Co-Panelist</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55"/>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635" algn="ctr">
                        <a:lnSpc>
                          <a:spcPct val="107000"/>
                        </a:lnSpc>
                        <a:spcBef>
                          <a:spcPts val="955"/>
                        </a:spcBef>
                        <a:spcAft>
                          <a:spcPts val="0"/>
                        </a:spcAft>
                      </a:pPr>
                      <a:r>
                        <a:rPr lang="en-US" sz="1600" b="1">
                          <a:solidFill>
                            <a:schemeClr val="tx1"/>
                          </a:solidFill>
                          <a:effectLst/>
                        </a:rPr>
                        <a:t>Y</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55"/>
                        </a:spcBef>
                        <a:spcAft>
                          <a:spcPts val="0"/>
                        </a:spcAft>
                      </a:pPr>
                      <a:r>
                        <a:rPr lang="en-US" sz="1600" b="1">
                          <a:solidFill>
                            <a:schemeClr val="tx1"/>
                          </a:solidFill>
                          <a:effectLst/>
                        </a:rPr>
                        <a:t>Y</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70" algn="ctr">
                        <a:lnSpc>
                          <a:spcPct val="107000"/>
                        </a:lnSpc>
                        <a:spcBef>
                          <a:spcPts val="870"/>
                        </a:spcBef>
                        <a:spcAft>
                          <a:spcPts val="0"/>
                        </a:spcAft>
                      </a:pPr>
                      <a:r>
                        <a:rPr lang="en-US" sz="1600" b="1" dirty="0">
                          <a:effectLst/>
                        </a:rPr>
                        <a:t>-</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2506647617"/>
                  </a:ext>
                </a:extLst>
              </a:tr>
              <a:tr h="299747">
                <a:tc>
                  <a:txBody>
                    <a:bodyPr/>
                    <a:lstStyle/>
                    <a:p>
                      <a:pPr marL="137795" algn="l">
                        <a:lnSpc>
                          <a:spcPct val="107000"/>
                        </a:lnSpc>
                        <a:spcBef>
                          <a:spcPts val="930"/>
                        </a:spcBef>
                        <a:spcAft>
                          <a:spcPts val="0"/>
                        </a:spcAft>
                      </a:pPr>
                      <a:r>
                        <a:rPr lang="en-US" sz="1600" b="1">
                          <a:effectLst/>
                        </a:rPr>
                        <a:t>Logo</a:t>
                      </a:r>
                      <a:r>
                        <a:rPr lang="en-US" sz="1600" b="1" spc="30">
                          <a:effectLst/>
                        </a:rPr>
                        <a:t> </a:t>
                      </a:r>
                      <a:r>
                        <a:rPr lang="en-US" sz="1600" b="1">
                          <a:effectLst/>
                        </a:rPr>
                        <a:t>on</a:t>
                      </a:r>
                      <a:r>
                        <a:rPr lang="en-US" sz="1600" b="1" spc="30">
                          <a:effectLst/>
                        </a:rPr>
                        <a:t> </a:t>
                      </a:r>
                      <a:r>
                        <a:rPr lang="en-US" sz="1600" b="1">
                          <a:effectLst/>
                        </a:rPr>
                        <a:t>stage</a:t>
                      </a:r>
                      <a:r>
                        <a:rPr lang="en-US" sz="1600" b="1" spc="30">
                          <a:effectLst/>
                        </a:rPr>
                        <a:t> </a:t>
                      </a:r>
                      <a:r>
                        <a:rPr lang="en-US" sz="1600" b="1">
                          <a:effectLst/>
                        </a:rPr>
                        <a:t>backdrop</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65"/>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635" algn="ctr">
                        <a:lnSpc>
                          <a:spcPct val="107000"/>
                        </a:lnSpc>
                        <a:spcBef>
                          <a:spcPts val="965"/>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65"/>
                        </a:spcBef>
                        <a:spcAft>
                          <a:spcPts val="0"/>
                        </a:spcAft>
                      </a:pPr>
                      <a:r>
                        <a:rPr lang="en-US" sz="1600" b="1">
                          <a:solidFill>
                            <a:schemeClr val="tx1"/>
                          </a:solidFill>
                          <a:effectLst/>
                        </a:rPr>
                        <a:t>Y</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70" algn="ctr">
                        <a:lnSpc>
                          <a:spcPct val="107000"/>
                        </a:lnSpc>
                        <a:spcBef>
                          <a:spcPts val="965"/>
                        </a:spcBef>
                        <a:spcAft>
                          <a:spcPts val="0"/>
                        </a:spcAft>
                      </a:pPr>
                      <a:r>
                        <a:rPr lang="en-US" sz="1600" b="1">
                          <a:effectLst/>
                        </a:rPr>
                        <a:t>Y</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3753716553"/>
                  </a:ext>
                </a:extLst>
              </a:tr>
              <a:tr h="977678">
                <a:tc>
                  <a:txBody>
                    <a:bodyPr/>
                    <a:lstStyle/>
                    <a:p>
                      <a:pPr marL="137795" algn="l">
                        <a:lnSpc>
                          <a:spcPct val="107000"/>
                        </a:lnSpc>
                        <a:spcBef>
                          <a:spcPts val="995"/>
                        </a:spcBef>
                        <a:spcAft>
                          <a:spcPts val="0"/>
                        </a:spcAft>
                      </a:pPr>
                      <a:r>
                        <a:rPr lang="en-US" sz="1600" b="1">
                          <a:effectLst/>
                        </a:rPr>
                        <a:t>Logo</a:t>
                      </a:r>
                      <a:r>
                        <a:rPr lang="en-US" sz="1600" b="1" spc="25">
                          <a:effectLst/>
                        </a:rPr>
                        <a:t> </a:t>
                      </a:r>
                      <a:r>
                        <a:rPr lang="en-US" sz="1600" b="1">
                          <a:effectLst/>
                        </a:rPr>
                        <a:t>&amp;</a:t>
                      </a:r>
                      <a:r>
                        <a:rPr lang="en-US" sz="1600" b="1" spc="25">
                          <a:effectLst/>
                        </a:rPr>
                        <a:t> </a:t>
                      </a:r>
                      <a:r>
                        <a:rPr lang="en-US" sz="1600" b="1">
                          <a:effectLst/>
                        </a:rPr>
                        <a:t>Profile</a:t>
                      </a:r>
                      <a:r>
                        <a:rPr lang="en-US" sz="1600" b="1" spc="30">
                          <a:effectLst/>
                        </a:rPr>
                        <a:t> </a:t>
                      </a:r>
                      <a:r>
                        <a:rPr lang="en-US" sz="1600" b="1">
                          <a:effectLst/>
                        </a:rPr>
                        <a:t>on</a:t>
                      </a:r>
                      <a:r>
                        <a:rPr lang="en-US" sz="1600" b="1" spc="25">
                          <a:effectLst/>
                        </a:rPr>
                        <a:t> </a:t>
                      </a:r>
                      <a:r>
                        <a:rPr lang="en-US" sz="1600" b="1">
                          <a:effectLst/>
                        </a:rPr>
                        <a:t>website</a:t>
                      </a:r>
                      <a:r>
                        <a:rPr lang="en-US" sz="1600" b="1" spc="30">
                          <a:effectLst/>
                        </a:rPr>
                        <a:t> </a:t>
                      </a:r>
                      <a:r>
                        <a:rPr lang="en-US" sz="1600" b="1">
                          <a:effectLst/>
                        </a:rPr>
                        <a:t>&amp;</a:t>
                      </a:r>
                      <a:r>
                        <a:rPr lang="en-US" sz="1600" b="1" spc="25">
                          <a:effectLst/>
                        </a:rPr>
                        <a:t> </a:t>
                      </a:r>
                      <a:r>
                        <a:rPr lang="en-US" sz="1600" b="1">
                          <a:effectLst/>
                        </a:rPr>
                        <a:t>promo</a:t>
                      </a:r>
                      <a:r>
                        <a:rPr lang="en-US" sz="1600" b="1" spc="25">
                          <a:effectLst/>
                        </a:rPr>
                        <a:t> </a:t>
                      </a:r>
                      <a:r>
                        <a:rPr lang="en-US" sz="1600" b="1">
                          <a:effectLst/>
                        </a:rPr>
                        <a:t>materials</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55"/>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635" algn="ctr">
                        <a:lnSpc>
                          <a:spcPct val="107000"/>
                        </a:lnSpc>
                        <a:spcBef>
                          <a:spcPts val="955"/>
                        </a:spcBef>
                        <a:spcAft>
                          <a:spcPts val="0"/>
                        </a:spcAft>
                      </a:pPr>
                      <a:r>
                        <a:rPr lang="en-US" sz="1600" b="1">
                          <a:solidFill>
                            <a:schemeClr val="tx1"/>
                          </a:solidFill>
                          <a:effectLst/>
                        </a:rPr>
                        <a:t>Y</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55"/>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70" algn="ctr">
                        <a:lnSpc>
                          <a:spcPct val="107000"/>
                        </a:lnSpc>
                        <a:spcBef>
                          <a:spcPts val="955"/>
                        </a:spcBef>
                        <a:spcAft>
                          <a:spcPts val="0"/>
                        </a:spcAft>
                      </a:pPr>
                      <a:r>
                        <a:rPr lang="en-US" sz="1600" b="1">
                          <a:effectLst/>
                        </a:rPr>
                        <a:t>Y</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2849057068"/>
                  </a:ext>
                </a:extLst>
              </a:tr>
              <a:tr h="521804">
                <a:tc>
                  <a:txBody>
                    <a:bodyPr/>
                    <a:lstStyle/>
                    <a:p>
                      <a:pPr marL="139065" algn="l">
                        <a:lnSpc>
                          <a:spcPct val="107000"/>
                        </a:lnSpc>
                        <a:spcBef>
                          <a:spcPts val="1155"/>
                        </a:spcBef>
                        <a:spcAft>
                          <a:spcPts val="0"/>
                        </a:spcAft>
                      </a:pPr>
                      <a:r>
                        <a:rPr lang="en-US" sz="1600" b="1">
                          <a:effectLst/>
                        </a:rPr>
                        <a:t>Complimentary</a:t>
                      </a:r>
                      <a:r>
                        <a:rPr lang="en-US" sz="1600" b="1" spc="110">
                          <a:effectLst/>
                        </a:rPr>
                        <a:t> </a:t>
                      </a:r>
                      <a:r>
                        <a:rPr lang="en-US" sz="1600" b="1">
                          <a:effectLst/>
                        </a:rPr>
                        <a:t>conference</a:t>
                      </a:r>
                      <a:r>
                        <a:rPr lang="en-US" sz="1600" b="1" spc="110">
                          <a:effectLst/>
                        </a:rPr>
                        <a:t> </a:t>
                      </a:r>
                      <a:r>
                        <a:rPr lang="en-US" sz="1600" b="1">
                          <a:effectLst/>
                        </a:rPr>
                        <a:t>passes</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algn="l">
                        <a:lnSpc>
                          <a:spcPct val="107000"/>
                        </a:lnSpc>
                        <a:spcBef>
                          <a:spcPts val="30"/>
                        </a:spcBef>
                      </a:pPr>
                      <a:r>
                        <a:rPr lang="en-US" sz="1600" b="1" dirty="0">
                          <a:solidFill>
                            <a:schemeClr val="tx1"/>
                          </a:solidFill>
                          <a:effectLst/>
                        </a:rPr>
                        <a:t> </a:t>
                      </a:r>
                      <a:endParaRPr lang="en-IN" sz="1600" b="1" dirty="0">
                        <a:solidFill>
                          <a:schemeClr val="tx1"/>
                        </a:solidFill>
                        <a:effectLst/>
                      </a:endParaRPr>
                    </a:p>
                    <a:p>
                      <a:pPr marL="1905" algn="ctr">
                        <a:lnSpc>
                          <a:spcPct val="107000"/>
                        </a:lnSpc>
                        <a:spcBef>
                          <a:spcPts val="5"/>
                        </a:spcBef>
                        <a:spcAft>
                          <a:spcPts val="0"/>
                        </a:spcAft>
                      </a:pPr>
                      <a:r>
                        <a:rPr lang="en-US" sz="1600" b="1" dirty="0">
                          <a:solidFill>
                            <a:schemeClr val="tx1"/>
                          </a:solidFill>
                          <a:effectLst/>
                        </a:rPr>
                        <a:t>4</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algn="l">
                        <a:lnSpc>
                          <a:spcPct val="107000"/>
                        </a:lnSpc>
                        <a:spcBef>
                          <a:spcPts val="30"/>
                        </a:spcBef>
                      </a:pPr>
                      <a:r>
                        <a:rPr lang="en-US" sz="1600" b="1">
                          <a:solidFill>
                            <a:schemeClr val="tx1"/>
                          </a:solidFill>
                          <a:effectLst/>
                        </a:rPr>
                        <a:t> </a:t>
                      </a:r>
                      <a:endParaRPr lang="en-IN" sz="1600" b="1">
                        <a:solidFill>
                          <a:schemeClr val="tx1"/>
                        </a:solidFill>
                        <a:effectLst/>
                      </a:endParaRPr>
                    </a:p>
                    <a:p>
                      <a:pPr marR="635" algn="ctr">
                        <a:lnSpc>
                          <a:spcPct val="107000"/>
                        </a:lnSpc>
                        <a:spcBef>
                          <a:spcPts val="5"/>
                        </a:spcBef>
                        <a:spcAft>
                          <a:spcPts val="0"/>
                        </a:spcAft>
                      </a:pPr>
                      <a:r>
                        <a:rPr lang="en-US" sz="1600" b="1">
                          <a:solidFill>
                            <a:schemeClr val="tx1"/>
                          </a:solidFill>
                          <a:effectLst/>
                        </a:rPr>
                        <a:t>4</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algn="l">
                        <a:lnSpc>
                          <a:spcPct val="107000"/>
                        </a:lnSpc>
                        <a:spcBef>
                          <a:spcPts val="35"/>
                        </a:spcBef>
                      </a:pPr>
                      <a:r>
                        <a:rPr lang="en-US" sz="1600" b="1">
                          <a:solidFill>
                            <a:schemeClr val="tx1"/>
                          </a:solidFill>
                          <a:effectLst/>
                        </a:rPr>
                        <a:t> </a:t>
                      </a:r>
                      <a:endParaRPr lang="en-IN" sz="1600" b="1">
                        <a:solidFill>
                          <a:schemeClr val="tx1"/>
                        </a:solidFill>
                        <a:effectLst/>
                      </a:endParaRPr>
                    </a:p>
                    <a:p>
                      <a:pPr marL="1905" algn="ctr">
                        <a:lnSpc>
                          <a:spcPct val="107000"/>
                        </a:lnSpc>
                      </a:pPr>
                      <a:r>
                        <a:rPr lang="en-US" sz="1600" b="1">
                          <a:solidFill>
                            <a:schemeClr val="tx1"/>
                          </a:solidFill>
                          <a:effectLst/>
                        </a:rPr>
                        <a:t>2</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algn="l">
                        <a:lnSpc>
                          <a:spcPct val="107000"/>
                        </a:lnSpc>
                        <a:spcBef>
                          <a:spcPts val="35"/>
                        </a:spcBef>
                      </a:pPr>
                      <a:r>
                        <a:rPr lang="en-US" sz="1600" b="1" dirty="0">
                          <a:effectLst/>
                        </a:rPr>
                        <a:t> </a:t>
                      </a:r>
                      <a:endParaRPr lang="en-IN" sz="1600" b="1" dirty="0">
                        <a:effectLst/>
                      </a:endParaRPr>
                    </a:p>
                    <a:p>
                      <a:pPr marL="15875" algn="ctr">
                        <a:lnSpc>
                          <a:spcPct val="107000"/>
                        </a:lnSpc>
                      </a:pPr>
                      <a:r>
                        <a:rPr lang="en-US" sz="1600" b="1" dirty="0">
                          <a:effectLst/>
                        </a:rPr>
                        <a:t>1</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3311604747"/>
                  </a:ext>
                </a:extLst>
              </a:tr>
              <a:tr h="314982">
                <a:tc>
                  <a:txBody>
                    <a:bodyPr/>
                    <a:lstStyle/>
                    <a:p>
                      <a:pPr marL="139065" algn="l">
                        <a:lnSpc>
                          <a:spcPct val="107000"/>
                        </a:lnSpc>
                        <a:spcBef>
                          <a:spcPts val="940"/>
                        </a:spcBef>
                        <a:spcAft>
                          <a:spcPts val="0"/>
                        </a:spcAft>
                      </a:pPr>
                      <a:r>
                        <a:rPr lang="en-US" sz="1600" b="1">
                          <a:effectLst/>
                        </a:rPr>
                        <a:t>Collateral</a:t>
                      </a:r>
                      <a:r>
                        <a:rPr lang="en-US" sz="1600" b="1" spc="60">
                          <a:effectLst/>
                        </a:rPr>
                        <a:t> </a:t>
                      </a:r>
                      <a:r>
                        <a:rPr lang="en-US" sz="1600" b="1">
                          <a:effectLst/>
                        </a:rPr>
                        <a:t>inside</a:t>
                      </a:r>
                      <a:r>
                        <a:rPr lang="en-US" sz="1600" b="1" spc="65">
                          <a:effectLst/>
                        </a:rPr>
                        <a:t> </a:t>
                      </a:r>
                      <a:r>
                        <a:rPr lang="en-US" sz="1600" b="1">
                          <a:effectLst/>
                        </a:rPr>
                        <a:t>conference</a:t>
                      </a:r>
                      <a:r>
                        <a:rPr lang="en-US" sz="1600" b="1" spc="65">
                          <a:effectLst/>
                        </a:rPr>
                        <a:t> </a:t>
                      </a:r>
                      <a:r>
                        <a:rPr lang="en-US" sz="1600" b="1">
                          <a:effectLst/>
                        </a:rPr>
                        <a:t>bag</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65"/>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635" algn="ctr">
                        <a:lnSpc>
                          <a:spcPct val="107000"/>
                        </a:lnSpc>
                        <a:spcBef>
                          <a:spcPts val="965"/>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965"/>
                        </a:spcBef>
                        <a:spcAft>
                          <a:spcPts val="0"/>
                        </a:spcAft>
                      </a:pPr>
                      <a:r>
                        <a:rPr lang="en-US" sz="1600" b="1">
                          <a:solidFill>
                            <a:schemeClr val="tx1"/>
                          </a:solidFill>
                          <a:effectLst/>
                        </a:rPr>
                        <a:t>Y</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70" algn="ctr">
                        <a:lnSpc>
                          <a:spcPct val="107000"/>
                        </a:lnSpc>
                        <a:spcBef>
                          <a:spcPts val="965"/>
                        </a:spcBef>
                        <a:spcAft>
                          <a:spcPts val="0"/>
                        </a:spcAft>
                      </a:pPr>
                      <a:r>
                        <a:rPr lang="en-US" sz="1600" b="1">
                          <a:effectLst/>
                        </a:rPr>
                        <a:t>Y</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107732872"/>
                  </a:ext>
                </a:extLst>
              </a:tr>
              <a:tr h="525660">
                <a:tc>
                  <a:txBody>
                    <a:bodyPr/>
                    <a:lstStyle/>
                    <a:p>
                      <a:pPr marL="141605" algn="l">
                        <a:lnSpc>
                          <a:spcPct val="107000"/>
                        </a:lnSpc>
                        <a:spcBef>
                          <a:spcPts val="785"/>
                        </a:spcBef>
                        <a:spcAft>
                          <a:spcPts val="0"/>
                        </a:spcAft>
                      </a:pPr>
                      <a:r>
                        <a:rPr lang="en-US" sz="1600" b="1" dirty="0">
                          <a:effectLst/>
                        </a:rPr>
                        <a:t>Specific</a:t>
                      </a:r>
                      <a:r>
                        <a:rPr lang="en-US" sz="1600" b="1" spc="65" dirty="0">
                          <a:effectLst/>
                        </a:rPr>
                        <a:t> </a:t>
                      </a:r>
                      <a:r>
                        <a:rPr lang="en-US" sz="1600" b="1" dirty="0">
                          <a:effectLst/>
                        </a:rPr>
                        <a:t>logo</a:t>
                      </a:r>
                      <a:r>
                        <a:rPr lang="en-US" sz="1600" b="1" spc="65" dirty="0">
                          <a:effectLst/>
                        </a:rPr>
                        <a:t> </a:t>
                      </a:r>
                      <a:r>
                        <a:rPr lang="en-US" sz="1600" b="1" dirty="0">
                          <a:effectLst/>
                        </a:rPr>
                        <a:t>placement/</a:t>
                      </a:r>
                      <a:r>
                        <a:rPr lang="en-US" sz="1600" b="1" spc="65" dirty="0">
                          <a:effectLst/>
                        </a:rPr>
                        <a:t> </a:t>
                      </a:r>
                      <a:r>
                        <a:rPr lang="en-US" sz="1600" b="1" dirty="0">
                          <a:effectLst/>
                        </a:rPr>
                        <a:t>branding</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0015" marR="111760" algn="ctr">
                        <a:lnSpc>
                          <a:spcPct val="107000"/>
                        </a:lnSpc>
                        <a:spcBef>
                          <a:spcPts val="725"/>
                        </a:spcBef>
                        <a:spcAft>
                          <a:spcPts val="0"/>
                        </a:spcAft>
                      </a:pPr>
                      <a:r>
                        <a:rPr lang="en-US" sz="1600" b="1">
                          <a:solidFill>
                            <a:schemeClr val="tx1"/>
                          </a:solidFill>
                          <a:effectLst/>
                        </a:rPr>
                        <a:t>Y</a:t>
                      </a:r>
                      <a:r>
                        <a:rPr lang="en-US" sz="1600" b="1" spc="70">
                          <a:solidFill>
                            <a:schemeClr val="tx1"/>
                          </a:solidFill>
                          <a:effectLst/>
                        </a:rPr>
                        <a:t> </a:t>
                      </a:r>
                      <a:r>
                        <a:rPr lang="en-US" sz="1600" b="1">
                          <a:solidFill>
                            <a:schemeClr val="tx1"/>
                          </a:solidFill>
                          <a:effectLst/>
                        </a:rPr>
                        <a:t>(trophy)</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1270" algn="ctr">
                        <a:lnSpc>
                          <a:spcPct val="107000"/>
                        </a:lnSpc>
                        <a:spcBef>
                          <a:spcPts val="725"/>
                        </a:spcBef>
                        <a:spcAft>
                          <a:spcPts val="0"/>
                        </a:spcAft>
                      </a:pPr>
                      <a:r>
                        <a:rPr lang="en-US" sz="1600" b="1" dirty="0">
                          <a:solidFill>
                            <a:schemeClr val="tx1"/>
                          </a:solidFill>
                          <a:effectLst/>
                        </a:rPr>
                        <a:t>-</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725"/>
                        </a:spcBef>
                        <a:spcAft>
                          <a:spcPts val="0"/>
                        </a:spcAft>
                      </a:pPr>
                      <a:r>
                        <a:rPr lang="en-US" sz="1600" b="1" dirty="0">
                          <a:solidFill>
                            <a:schemeClr val="tx1"/>
                          </a:solidFill>
                          <a:effectLst/>
                        </a:rPr>
                        <a:t>-</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70" algn="ctr">
                        <a:lnSpc>
                          <a:spcPct val="107000"/>
                        </a:lnSpc>
                        <a:spcBef>
                          <a:spcPts val="725"/>
                        </a:spcBef>
                        <a:spcAft>
                          <a:spcPts val="0"/>
                        </a:spcAft>
                      </a:pPr>
                      <a:r>
                        <a:rPr lang="en-US" sz="1600" b="1">
                          <a:effectLst/>
                        </a:rPr>
                        <a:t>-</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1888491502"/>
                  </a:ext>
                </a:extLst>
              </a:tr>
              <a:tr h="314982">
                <a:tc>
                  <a:txBody>
                    <a:bodyPr/>
                    <a:lstStyle/>
                    <a:p>
                      <a:pPr marL="147320" algn="l">
                        <a:lnSpc>
                          <a:spcPct val="107000"/>
                        </a:lnSpc>
                        <a:spcBef>
                          <a:spcPts val="875"/>
                        </a:spcBef>
                        <a:spcAft>
                          <a:spcPts val="0"/>
                        </a:spcAft>
                      </a:pPr>
                      <a:r>
                        <a:rPr lang="en-US" sz="1600" b="1">
                          <a:effectLst/>
                        </a:rPr>
                        <a:t>Complimentary</a:t>
                      </a:r>
                      <a:r>
                        <a:rPr lang="en-US" sz="1600" b="1" spc="40">
                          <a:effectLst/>
                        </a:rPr>
                        <a:t> </a:t>
                      </a:r>
                      <a:r>
                        <a:rPr lang="en-US" sz="1600" b="1">
                          <a:effectLst/>
                        </a:rPr>
                        <a:t>Booth</a:t>
                      </a:r>
                      <a:r>
                        <a:rPr lang="en-US" sz="1600" b="1" spc="45">
                          <a:effectLst/>
                        </a:rPr>
                        <a:t> </a:t>
                      </a:r>
                      <a:r>
                        <a:rPr lang="en-US" sz="1600" b="1">
                          <a:effectLst/>
                        </a:rPr>
                        <a:t>2x2</a:t>
                      </a:r>
                      <a:r>
                        <a:rPr lang="en-US" sz="1600" b="1" spc="45">
                          <a:effectLst/>
                        </a:rPr>
                        <a:t> </a:t>
                      </a:r>
                      <a:r>
                        <a:rPr lang="en-US" sz="1600" b="1">
                          <a:effectLst/>
                        </a:rPr>
                        <a:t>mtrs</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810"/>
                        </a:spcBef>
                        <a:spcAft>
                          <a:spcPts val="0"/>
                        </a:spcAft>
                      </a:pPr>
                      <a:r>
                        <a:rPr lang="en-US" sz="1600" b="1">
                          <a:solidFill>
                            <a:schemeClr val="tx1"/>
                          </a:solidFill>
                          <a:effectLst/>
                        </a:rPr>
                        <a:t>Y</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635" algn="ctr">
                        <a:lnSpc>
                          <a:spcPct val="107000"/>
                        </a:lnSpc>
                        <a:spcBef>
                          <a:spcPts val="810"/>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725"/>
                        </a:spcBef>
                        <a:spcAft>
                          <a:spcPts val="0"/>
                        </a:spcAft>
                      </a:pPr>
                      <a:r>
                        <a:rPr lang="en-US" sz="1600" b="1" dirty="0">
                          <a:solidFill>
                            <a:schemeClr val="tx1"/>
                          </a:solidFill>
                          <a:effectLst/>
                        </a:rPr>
                        <a:t>-</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70" algn="ctr">
                        <a:lnSpc>
                          <a:spcPct val="107000"/>
                        </a:lnSpc>
                        <a:spcBef>
                          <a:spcPts val="725"/>
                        </a:spcBef>
                        <a:spcAft>
                          <a:spcPts val="0"/>
                        </a:spcAft>
                      </a:pPr>
                      <a:r>
                        <a:rPr lang="en-US" sz="1600" b="1" dirty="0">
                          <a:effectLst/>
                        </a:rPr>
                        <a:t>-</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2739157120"/>
                  </a:ext>
                </a:extLst>
              </a:tr>
              <a:tr h="353580">
                <a:tc>
                  <a:txBody>
                    <a:bodyPr/>
                    <a:lstStyle/>
                    <a:p>
                      <a:pPr marL="147320" algn="l">
                        <a:lnSpc>
                          <a:spcPct val="107000"/>
                        </a:lnSpc>
                        <a:spcBef>
                          <a:spcPts val="875"/>
                        </a:spcBef>
                        <a:spcAft>
                          <a:spcPts val="0"/>
                        </a:spcAft>
                      </a:pPr>
                      <a:r>
                        <a:rPr lang="en-US" sz="1600" b="1">
                          <a:effectLst/>
                        </a:rPr>
                        <a:t>Attendee</a:t>
                      </a:r>
                      <a:r>
                        <a:rPr lang="en-US" sz="1600" b="1" spc="40">
                          <a:effectLst/>
                        </a:rPr>
                        <a:t> </a:t>
                      </a:r>
                      <a:r>
                        <a:rPr lang="en-US" sz="1600" b="1">
                          <a:effectLst/>
                        </a:rPr>
                        <a:t>List</a:t>
                      </a:r>
                      <a:r>
                        <a:rPr lang="en-US" sz="1600" b="1" spc="40">
                          <a:effectLst/>
                        </a:rPr>
                        <a:t> </a:t>
                      </a:r>
                      <a:r>
                        <a:rPr lang="en-US" sz="1600" b="1">
                          <a:effectLst/>
                        </a:rPr>
                        <a:t>-</a:t>
                      </a:r>
                      <a:r>
                        <a:rPr lang="en-US" sz="1600" b="1" spc="40">
                          <a:effectLst/>
                        </a:rPr>
                        <a:t> </a:t>
                      </a:r>
                      <a:r>
                        <a:rPr lang="en-US" sz="1600" b="1">
                          <a:effectLst/>
                        </a:rPr>
                        <a:t>Post</a:t>
                      </a:r>
                      <a:r>
                        <a:rPr lang="en-US" sz="1600" b="1" spc="40">
                          <a:effectLst/>
                        </a:rPr>
                        <a:t> </a:t>
                      </a:r>
                      <a:r>
                        <a:rPr lang="en-US" sz="1600" b="1">
                          <a:effectLst/>
                        </a:rPr>
                        <a:t>Conference</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810"/>
                        </a:spcBef>
                        <a:spcAft>
                          <a:spcPts val="0"/>
                        </a:spcAft>
                      </a:pPr>
                      <a:r>
                        <a:rPr lang="en-US" sz="1600" b="1">
                          <a:solidFill>
                            <a:schemeClr val="tx1"/>
                          </a:solidFill>
                          <a:effectLst/>
                        </a:rPr>
                        <a:t>Y</a:t>
                      </a:r>
                      <a:endParaRPr lang="en-IN" sz="1600" b="1">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635" algn="ctr">
                        <a:lnSpc>
                          <a:spcPct val="107000"/>
                        </a:lnSpc>
                        <a:spcBef>
                          <a:spcPts val="810"/>
                        </a:spcBef>
                        <a:spcAft>
                          <a:spcPts val="0"/>
                        </a:spcAft>
                      </a:pPr>
                      <a:r>
                        <a:rPr lang="en-US" sz="1600" b="1" dirty="0">
                          <a:solidFill>
                            <a:schemeClr val="tx1"/>
                          </a:solidFill>
                          <a:effectLst/>
                        </a:rPr>
                        <a:t>Y</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905" algn="ctr">
                        <a:lnSpc>
                          <a:spcPct val="107000"/>
                        </a:lnSpc>
                        <a:spcBef>
                          <a:spcPts val="725"/>
                        </a:spcBef>
                        <a:spcAft>
                          <a:spcPts val="0"/>
                        </a:spcAft>
                      </a:pPr>
                      <a:r>
                        <a:rPr lang="en-US" sz="1600" b="1" dirty="0">
                          <a:solidFill>
                            <a:schemeClr val="tx1"/>
                          </a:solidFill>
                          <a:effectLst/>
                        </a:rPr>
                        <a:t>-</a:t>
                      </a:r>
                      <a:endParaRPr lang="en-IN" sz="1600" b="1" dirty="0">
                        <a:solidFill>
                          <a:schemeClr val="tx1"/>
                        </a:solidFill>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1270" algn="ctr">
                        <a:lnSpc>
                          <a:spcPct val="107000"/>
                        </a:lnSpc>
                        <a:spcBef>
                          <a:spcPts val="725"/>
                        </a:spcBef>
                        <a:spcAft>
                          <a:spcPts val="0"/>
                        </a:spcAft>
                      </a:pPr>
                      <a:r>
                        <a:rPr lang="en-US" sz="1600" b="1">
                          <a:effectLst/>
                        </a:rPr>
                        <a:t>-</a:t>
                      </a:r>
                      <a:endParaRPr lang="en-IN" sz="1600" b="1">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3965585817"/>
                  </a:ext>
                </a:extLst>
              </a:tr>
              <a:tr h="792831">
                <a:tc>
                  <a:txBody>
                    <a:bodyPr/>
                    <a:lstStyle/>
                    <a:p>
                      <a:pPr marL="140335" algn="l">
                        <a:lnSpc>
                          <a:spcPct val="107000"/>
                        </a:lnSpc>
                        <a:spcBef>
                          <a:spcPts val="440"/>
                        </a:spcBef>
                        <a:spcAft>
                          <a:spcPts val="0"/>
                        </a:spcAft>
                      </a:pPr>
                      <a:r>
                        <a:rPr lang="en-US" sz="1600" b="1" dirty="0">
                          <a:effectLst/>
                        </a:rPr>
                        <a:t>Investment</a:t>
                      </a:r>
                      <a:r>
                        <a:rPr lang="en-US" sz="1600" b="1" spc="15" dirty="0">
                          <a:effectLst/>
                        </a:rPr>
                        <a:t> </a:t>
                      </a:r>
                      <a:r>
                        <a:rPr lang="en-US" sz="1600" b="1" dirty="0">
                          <a:effectLst/>
                        </a:rPr>
                        <a:t>(INR)</a:t>
                      </a:r>
                      <a:r>
                        <a:rPr lang="en-US" sz="1600" b="1" spc="20" dirty="0">
                          <a:effectLst/>
                        </a:rPr>
                        <a:t> </a:t>
                      </a:r>
                      <a:r>
                        <a:rPr lang="en-US" sz="1600" b="1" dirty="0">
                          <a:effectLst/>
                        </a:rPr>
                        <a:t>+</a:t>
                      </a:r>
                      <a:r>
                        <a:rPr lang="en-US" sz="1600" b="1" spc="15" dirty="0">
                          <a:effectLst/>
                        </a:rPr>
                        <a:t> </a:t>
                      </a:r>
                      <a:r>
                        <a:rPr lang="en-US" sz="1600" b="1" dirty="0">
                          <a:effectLst/>
                        </a:rPr>
                        <a:t>GST</a:t>
                      </a:r>
                      <a:r>
                        <a:rPr lang="en-US" sz="1600" b="1" spc="20" dirty="0">
                          <a:effectLst/>
                        </a:rPr>
                        <a:t> </a:t>
                      </a:r>
                      <a:r>
                        <a:rPr lang="en-US" sz="1600" b="1" dirty="0">
                          <a:effectLst/>
                        </a:rPr>
                        <a:t>extra</a:t>
                      </a:r>
                      <a:endParaRPr lang="en-IN" sz="1600" b="1" dirty="0">
                        <a:effectLst/>
                      </a:endParaRPr>
                    </a:p>
                    <a:p>
                      <a:pPr marL="140335" algn="l">
                        <a:lnSpc>
                          <a:spcPct val="107000"/>
                        </a:lnSpc>
                        <a:spcBef>
                          <a:spcPts val="20"/>
                        </a:spcBef>
                        <a:spcAft>
                          <a:spcPts val="0"/>
                        </a:spcAft>
                      </a:pPr>
                      <a:r>
                        <a:rPr lang="en-US" sz="1600" b="1" dirty="0">
                          <a:effectLst/>
                        </a:rPr>
                        <a:t>(US$</a:t>
                      </a:r>
                      <a:r>
                        <a:rPr lang="en-US" sz="1600" b="1" spc="-35" dirty="0">
                          <a:effectLst/>
                        </a:rPr>
                        <a:t> </a:t>
                      </a:r>
                      <a:r>
                        <a:rPr lang="en-US" sz="1600" b="1" dirty="0">
                          <a:effectLst/>
                        </a:rPr>
                        <a:t>pricing</a:t>
                      </a:r>
                      <a:r>
                        <a:rPr lang="en-US" sz="1600" b="1" spc="-30" dirty="0">
                          <a:effectLst/>
                        </a:rPr>
                        <a:t> </a:t>
                      </a:r>
                      <a:r>
                        <a:rPr lang="en-US" sz="1600" b="1" dirty="0">
                          <a:effectLst/>
                        </a:rPr>
                        <a:t>will</a:t>
                      </a:r>
                      <a:r>
                        <a:rPr lang="en-US" sz="1600" b="1" spc="-30" dirty="0">
                          <a:effectLst/>
                        </a:rPr>
                        <a:t> </a:t>
                      </a:r>
                      <a:r>
                        <a:rPr lang="en-US" sz="1600" b="1" dirty="0">
                          <a:effectLst/>
                        </a:rPr>
                        <a:t>be</a:t>
                      </a:r>
                      <a:r>
                        <a:rPr lang="en-US" sz="1600" b="1" spc="-30" dirty="0">
                          <a:effectLst/>
                        </a:rPr>
                        <a:t> </a:t>
                      </a:r>
                      <a:r>
                        <a:rPr lang="en-US" sz="1600" b="1" dirty="0">
                          <a:effectLst/>
                        </a:rPr>
                        <a:t>furnished</a:t>
                      </a:r>
                      <a:r>
                        <a:rPr lang="en-US" sz="1600" b="1" spc="-30" dirty="0">
                          <a:effectLst/>
                        </a:rPr>
                        <a:t> </a:t>
                      </a:r>
                      <a:r>
                        <a:rPr lang="en-US" sz="1600" b="1" dirty="0">
                          <a:effectLst/>
                        </a:rPr>
                        <a:t>on</a:t>
                      </a:r>
                      <a:r>
                        <a:rPr lang="en-US" sz="1600" b="1" spc="-30" dirty="0">
                          <a:effectLst/>
                        </a:rPr>
                        <a:t> </a:t>
                      </a:r>
                      <a:r>
                        <a:rPr lang="en-US" sz="1600" b="1" dirty="0">
                          <a:effectLst/>
                        </a:rPr>
                        <a:t>request)</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R="213995" algn="l">
                        <a:lnSpc>
                          <a:spcPct val="107000"/>
                        </a:lnSpc>
                        <a:spcBef>
                          <a:spcPts val="1115"/>
                        </a:spcBef>
                        <a:spcAft>
                          <a:spcPts val="0"/>
                        </a:spcAft>
                      </a:pPr>
                      <a:r>
                        <a:rPr lang="en-US" sz="1600" b="1" dirty="0">
                          <a:effectLst/>
                        </a:rPr>
                        <a:t>INR: </a:t>
                      </a:r>
                    </a:p>
                    <a:p>
                      <a:pPr marR="213995" algn="l">
                        <a:lnSpc>
                          <a:spcPct val="107000"/>
                        </a:lnSpc>
                        <a:spcBef>
                          <a:spcPts val="1115"/>
                        </a:spcBef>
                        <a:spcAft>
                          <a:spcPts val="0"/>
                        </a:spcAft>
                      </a:pPr>
                      <a:r>
                        <a:rPr lang="en-US" sz="1600" b="1" dirty="0">
                          <a:effectLst/>
                        </a:rPr>
                        <a:t>400,000</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206375" marR="215265" algn="l">
                        <a:lnSpc>
                          <a:spcPct val="107000"/>
                        </a:lnSpc>
                        <a:spcBef>
                          <a:spcPts val="1115"/>
                        </a:spcBef>
                        <a:spcAft>
                          <a:spcPts val="0"/>
                        </a:spcAft>
                      </a:pPr>
                      <a:r>
                        <a:rPr lang="en-US" sz="1600" b="1" dirty="0">
                          <a:effectLst/>
                        </a:rPr>
                        <a:t>INR:</a:t>
                      </a:r>
                      <a:endParaRPr lang="en-IN" sz="1600" b="1" dirty="0">
                        <a:effectLst/>
                      </a:endParaRPr>
                    </a:p>
                    <a:p>
                      <a:pPr marR="215265" algn="just">
                        <a:lnSpc>
                          <a:spcPct val="107000"/>
                        </a:lnSpc>
                        <a:spcBef>
                          <a:spcPts val="1115"/>
                        </a:spcBef>
                        <a:spcAft>
                          <a:spcPts val="0"/>
                        </a:spcAft>
                      </a:pPr>
                      <a:r>
                        <a:rPr lang="en-US" sz="1600" b="1" dirty="0">
                          <a:effectLst/>
                        </a:rPr>
                        <a:t>3,00,00</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201930" marR="207645" algn="l">
                        <a:lnSpc>
                          <a:spcPct val="107000"/>
                        </a:lnSpc>
                        <a:spcBef>
                          <a:spcPts val="1115"/>
                        </a:spcBef>
                        <a:spcAft>
                          <a:spcPts val="0"/>
                        </a:spcAft>
                      </a:pPr>
                      <a:r>
                        <a:rPr lang="en-US" sz="1600" b="1" dirty="0">
                          <a:effectLst/>
                        </a:rPr>
                        <a:t>INR:</a:t>
                      </a:r>
                      <a:endParaRPr lang="en-IN" sz="1600" b="1" dirty="0">
                        <a:effectLst/>
                      </a:endParaRPr>
                    </a:p>
                    <a:p>
                      <a:pPr marR="207645" algn="l">
                        <a:lnSpc>
                          <a:spcPct val="107000"/>
                        </a:lnSpc>
                        <a:spcBef>
                          <a:spcPts val="1115"/>
                        </a:spcBef>
                        <a:spcAft>
                          <a:spcPts val="0"/>
                        </a:spcAft>
                      </a:pPr>
                      <a:r>
                        <a:rPr lang="en-US" sz="1600" b="1" dirty="0">
                          <a:effectLst/>
                        </a:rPr>
                        <a:t>2,50,000</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tc>
                  <a:txBody>
                    <a:bodyPr/>
                    <a:lstStyle/>
                    <a:p>
                      <a:pPr marL="201930" marR="210820" algn="l">
                        <a:lnSpc>
                          <a:spcPct val="107000"/>
                        </a:lnSpc>
                        <a:spcBef>
                          <a:spcPts val="1155"/>
                        </a:spcBef>
                        <a:spcAft>
                          <a:spcPts val="0"/>
                        </a:spcAft>
                      </a:pPr>
                      <a:r>
                        <a:rPr lang="en-US" sz="1600" b="1" dirty="0">
                          <a:effectLst/>
                        </a:rPr>
                        <a:t>INR:</a:t>
                      </a:r>
                      <a:endParaRPr lang="en-IN" sz="1600" b="1" dirty="0">
                        <a:effectLst/>
                      </a:endParaRPr>
                    </a:p>
                    <a:p>
                      <a:pPr marR="210820" algn="l">
                        <a:lnSpc>
                          <a:spcPct val="107000"/>
                        </a:lnSpc>
                        <a:spcBef>
                          <a:spcPts val="1155"/>
                        </a:spcBef>
                        <a:spcAft>
                          <a:spcPts val="0"/>
                        </a:spcAft>
                      </a:pPr>
                      <a:r>
                        <a:rPr lang="en-US" sz="1600" b="1" dirty="0">
                          <a:effectLst/>
                        </a:rPr>
                        <a:t>2,00,000</a:t>
                      </a:r>
                      <a:endParaRPr lang="en-IN" sz="1600" b="1" dirty="0">
                        <a:effectLst/>
                        <a:latin typeface="Tahoma" panose="020B0604030504040204" pitchFamily="34" charset="0"/>
                        <a:ea typeface="Tahoma" panose="020B0604030504040204" pitchFamily="34" charset="0"/>
                        <a:cs typeface="Times New Roman" panose="02020603050405020304" pitchFamily="18" charset="0"/>
                      </a:endParaRPr>
                    </a:p>
                  </a:txBody>
                  <a:tcPr marL="0" marR="0" marT="0" marB="0">
                    <a:solidFill>
                      <a:schemeClr val="accent1"/>
                    </a:solidFill>
                  </a:tcPr>
                </a:tc>
                <a:extLst>
                  <a:ext uri="{0D108BD9-81ED-4DB2-BD59-A6C34878D82A}">
                    <a16:rowId xmlns:a16="http://schemas.microsoft.com/office/drawing/2014/main" val="2455893157"/>
                  </a:ext>
                </a:extLst>
              </a:tr>
            </a:tbl>
          </a:graphicData>
        </a:graphic>
      </p:graphicFrame>
      <p:sp>
        <p:nvSpPr>
          <p:cNvPr id="4" name="Rectangle 1">
            <a:extLst>
              <a:ext uri="{FF2B5EF4-FFF2-40B4-BE49-F238E27FC236}">
                <a16:creationId xmlns:a16="http://schemas.microsoft.com/office/drawing/2014/main" id="{1FD4CEBF-5BB7-48B8-9D23-3354D4383251}"/>
              </a:ext>
            </a:extLst>
          </p:cNvPr>
          <p:cNvSpPr>
            <a:spLocks noChangeArrowheads="1"/>
          </p:cNvSpPr>
          <p:nvPr/>
        </p:nvSpPr>
        <p:spPr bwMode="auto">
          <a:xfrm>
            <a:off x="2743200" y="21272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16741354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58</TotalTime>
  <Words>859</Words>
  <Application>Microsoft Office PowerPoint</Application>
  <PresentationFormat>Widescreen</PresentationFormat>
  <Paragraphs>104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Tahoma</vt:lpstr>
      <vt:lpstr>Trebuchet MS</vt:lpstr>
      <vt:lpstr>Wingdings</vt:lpstr>
      <vt:lpstr>Wingdings 3</vt:lpstr>
      <vt:lpstr>Facet</vt:lpstr>
      <vt:lpstr>INBA 4th Annual GC RECOGNITION 09 April, 2022 World Trade Centre, Mumbai </vt:lpstr>
      <vt:lpstr>Event Brochure &amp; Sponsorship Opportunities </vt:lpstr>
      <vt:lpstr>PowerPoint Presentation</vt:lpstr>
      <vt:lpstr>PowerPoint Presentation</vt:lpstr>
      <vt:lpstr>PowerPoint Presentation</vt:lpstr>
      <vt:lpstr>PowerPoint Presentation</vt:lpstr>
      <vt:lpstr>Sponsorship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INBA 4th Annual GC RECOGNITION 09 April, 2022 World Trade Centre, Mumbai </dc:title>
  <dc:creator>babita sharma</dc:creator>
  <cp:lastModifiedBy>babita sharma</cp:lastModifiedBy>
  <cp:revision>2</cp:revision>
  <dcterms:created xsi:type="dcterms:W3CDTF">2022-03-31T09:19:21Z</dcterms:created>
  <dcterms:modified xsi:type="dcterms:W3CDTF">2022-03-31T10:17:55Z</dcterms:modified>
</cp:coreProperties>
</file>