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sldIdLst>
    <p:sldId id="257" r:id="rId2"/>
    <p:sldId id="276" r:id="rId3"/>
    <p:sldId id="270" r:id="rId4"/>
    <p:sldId id="260" r:id="rId5"/>
    <p:sldId id="268" r:id="rId6"/>
    <p:sldId id="269" r:id="rId7"/>
    <p:sldId id="262" r:id="rId8"/>
    <p:sldId id="266" r:id="rId9"/>
    <p:sldId id="261" r:id="rId10"/>
    <p:sldId id="272" r:id="rId11"/>
    <p:sldId id="273" r:id="rId12"/>
    <p:sldId id="263" r:id="rId13"/>
    <p:sldId id="264" r:id="rId14"/>
    <p:sldId id="258"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3" d="100"/>
          <a:sy n="73" d="100"/>
        </p:scale>
        <p:origin x="72"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5/6/2020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5/6/2020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5/6/2020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5/6/2020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5/6/2020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5/6/2020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5/6/2020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5/6/2020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5/6/2020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5/6/2020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5/6/2020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5/6/2020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645030" y="1086952"/>
            <a:ext cx="6253317" cy="1638166"/>
          </a:xfrm>
        </p:spPr>
        <p:txBody>
          <a:bodyPr>
            <a:normAutofit/>
          </a:bodyPr>
          <a:lstStyle/>
          <a:p>
            <a:r>
              <a:rPr lang="en-US" sz="8000" dirty="0"/>
              <a:t>E-Courts</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346611" y="3300346"/>
            <a:ext cx="6269347" cy="1021498"/>
          </a:xfrm>
        </p:spPr>
        <p:txBody>
          <a:bodyPr>
            <a:normAutofit lnSpcReduction="10000"/>
          </a:bodyPr>
          <a:lstStyle/>
          <a:p>
            <a:r>
              <a:rPr lang="en-US" sz="2400" dirty="0">
                <a:solidFill>
                  <a:schemeClr val="tx1">
                    <a:lumMod val="85000"/>
                    <a:lumOff val="15000"/>
                  </a:schemeClr>
                </a:solidFill>
              </a:rPr>
              <a:t>Convenience AND SAVINGS FOR </a:t>
            </a:r>
          </a:p>
          <a:p>
            <a:r>
              <a:rPr lang="en-US" sz="2400" dirty="0">
                <a:solidFill>
                  <a:schemeClr val="tx1">
                    <a:lumMod val="85000"/>
                    <a:lumOff val="15000"/>
                  </a:schemeClr>
                </a:solidFill>
              </a:rPr>
              <a:t>public AND government</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917F9C5-041F-463A-A8F6-AB2E79F1061E}"/>
              </a:ext>
            </a:extLst>
          </p:cNvPr>
          <p:cNvPicPr>
            <a:picLocks noChangeAspect="1"/>
          </p:cNvPicPr>
          <p:nvPr/>
        </p:nvPicPr>
        <p:blipFill>
          <a:blip r:embed="rId3"/>
          <a:stretch>
            <a:fillRect/>
          </a:stretch>
        </p:blipFill>
        <p:spPr>
          <a:xfrm>
            <a:off x="6621768" y="5480607"/>
            <a:ext cx="3846909" cy="646232"/>
          </a:xfrm>
          <a:prstGeom prst="rect">
            <a:avLst/>
          </a:prstGeom>
        </p:spPr>
      </p:pic>
      <p:pic>
        <p:nvPicPr>
          <p:cNvPr id="8" name="Picture 7">
            <a:extLst>
              <a:ext uri="{FF2B5EF4-FFF2-40B4-BE49-F238E27FC236}">
                <a16:creationId xmlns:a16="http://schemas.microsoft.com/office/drawing/2014/main" id="{39AAEB55-93DA-47A5-9CC6-A0B5A1D67BAC}"/>
              </a:ext>
            </a:extLst>
          </p:cNvPr>
          <p:cNvPicPr>
            <a:picLocks noChangeAspect="1"/>
          </p:cNvPicPr>
          <p:nvPr/>
        </p:nvPicPr>
        <p:blipFill>
          <a:blip r:embed="rId4"/>
          <a:stretch>
            <a:fillRect/>
          </a:stretch>
        </p:blipFill>
        <p:spPr>
          <a:xfrm>
            <a:off x="10467739" y="4321844"/>
            <a:ext cx="1725318" cy="2536156"/>
          </a:xfrm>
          <a:prstGeom prst="rect">
            <a:avLst/>
          </a:prstGeom>
        </p:spPr>
      </p:pic>
      <p:pic>
        <p:nvPicPr>
          <p:cNvPr id="9" name="Picture 8">
            <a:extLst>
              <a:ext uri="{FF2B5EF4-FFF2-40B4-BE49-F238E27FC236}">
                <a16:creationId xmlns:a16="http://schemas.microsoft.com/office/drawing/2014/main" id="{EFCC0330-E695-4592-A572-F6D37A2AE769}"/>
              </a:ext>
            </a:extLst>
          </p:cNvPr>
          <p:cNvPicPr>
            <a:picLocks noChangeAspect="1"/>
          </p:cNvPicPr>
          <p:nvPr/>
        </p:nvPicPr>
        <p:blipFill>
          <a:blip r:embed="rId5"/>
          <a:stretch>
            <a:fillRect/>
          </a:stretch>
        </p:blipFill>
        <p:spPr>
          <a:xfrm>
            <a:off x="0" y="6272733"/>
            <a:ext cx="10467739" cy="585267"/>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4610-6565-4770-BA9D-1E007AE5CA5A}"/>
              </a:ext>
            </a:extLst>
          </p:cNvPr>
          <p:cNvSpPr>
            <a:spLocks noGrp="1"/>
          </p:cNvSpPr>
          <p:nvPr>
            <p:ph type="title"/>
          </p:nvPr>
        </p:nvSpPr>
        <p:spPr/>
        <p:txBody>
          <a:bodyPr/>
          <a:lstStyle/>
          <a:p>
            <a:r>
              <a:rPr lang="en-IN" b="1" dirty="0"/>
              <a:t>Summary of E-Courts</a:t>
            </a:r>
          </a:p>
        </p:txBody>
      </p:sp>
      <p:sp>
        <p:nvSpPr>
          <p:cNvPr id="3" name="Content Placeholder 2">
            <a:extLst>
              <a:ext uri="{FF2B5EF4-FFF2-40B4-BE49-F238E27FC236}">
                <a16:creationId xmlns:a16="http://schemas.microsoft.com/office/drawing/2014/main" id="{F6999962-539C-444E-B088-FE6A14F4BB65}"/>
              </a:ext>
            </a:extLst>
          </p:cNvPr>
          <p:cNvSpPr>
            <a:spLocks noGrp="1"/>
          </p:cNvSpPr>
          <p:nvPr>
            <p:ph idx="1"/>
          </p:nvPr>
        </p:nvSpPr>
        <p:spPr/>
        <p:txBody>
          <a:bodyPr>
            <a:normAutofit fontScale="85000" lnSpcReduction="20000"/>
          </a:bodyPr>
          <a:lstStyle/>
          <a:p>
            <a:pPr marL="914400" indent="-914400">
              <a:buFont typeface="+mj-lt"/>
              <a:buAutoNum type="arabicPeriod"/>
            </a:pPr>
            <a:r>
              <a:rPr lang="en-US" sz="4700" b="1" spc="-50" dirty="0">
                <a:solidFill>
                  <a:srgbClr val="000000">
                    <a:lumMod val="75000"/>
                    <a:lumOff val="25000"/>
                  </a:srgbClr>
                </a:solidFill>
                <a:latin typeface="Bookman Old Style" panose="020F0302020204030204"/>
                <a:ea typeface="+mj-ea"/>
                <a:cs typeface="+mj-cs"/>
              </a:rPr>
              <a:t>E-Courts</a:t>
            </a:r>
          </a:p>
          <a:p>
            <a:pPr marL="914400" indent="-914400">
              <a:buFont typeface="+mj-lt"/>
              <a:buAutoNum type="arabicPeriod"/>
            </a:pPr>
            <a:r>
              <a:rPr lang="en-US" sz="4700" b="1" spc="-50" dirty="0">
                <a:solidFill>
                  <a:srgbClr val="000000">
                    <a:lumMod val="75000"/>
                    <a:lumOff val="25000"/>
                  </a:srgbClr>
                </a:solidFill>
                <a:latin typeface="Bookman Old Style" panose="020F0302020204030204"/>
              </a:rPr>
              <a:t>E-hearings, why go to courts</a:t>
            </a:r>
          </a:p>
          <a:p>
            <a:pPr marL="914400" indent="-914400">
              <a:buFont typeface="+mj-lt"/>
              <a:buAutoNum type="arabicPeriod"/>
            </a:pPr>
            <a:r>
              <a:rPr lang="en-US" sz="4700" b="1" spc="-50" dirty="0">
                <a:solidFill>
                  <a:srgbClr val="000000">
                    <a:lumMod val="75000"/>
                    <a:lumOff val="25000"/>
                  </a:srgbClr>
                </a:solidFill>
                <a:latin typeface="Bookman Old Style" panose="020F0302020204030204"/>
                <a:ea typeface="+mj-ea"/>
                <a:cs typeface="+mj-cs"/>
              </a:rPr>
              <a:t>E-Summons etc.</a:t>
            </a:r>
          </a:p>
          <a:p>
            <a:pPr marL="914400" indent="-914400">
              <a:buFont typeface="+mj-lt"/>
              <a:buAutoNum type="arabicPeriod"/>
            </a:pPr>
            <a:r>
              <a:rPr lang="en-US" sz="4700" b="1" spc="-50" dirty="0">
                <a:solidFill>
                  <a:srgbClr val="000000">
                    <a:lumMod val="75000"/>
                    <a:lumOff val="25000"/>
                  </a:srgbClr>
                </a:solidFill>
                <a:latin typeface="Bookman Old Style" panose="020F0302020204030204"/>
                <a:ea typeface="+mj-ea"/>
                <a:cs typeface="+mj-cs"/>
              </a:rPr>
              <a:t>E-Services</a:t>
            </a:r>
          </a:p>
          <a:p>
            <a:pPr marL="914400" indent="-914400">
              <a:buFont typeface="+mj-lt"/>
              <a:buAutoNum type="arabicPeriod"/>
            </a:pPr>
            <a:r>
              <a:rPr lang="en-US" sz="4700" b="1" spc="-50" dirty="0">
                <a:solidFill>
                  <a:srgbClr val="000000">
                    <a:lumMod val="75000"/>
                    <a:lumOff val="25000"/>
                  </a:srgbClr>
                </a:solidFill>
                <a:latin typeface="Bookman Old Style" panose="020F0302020204030204"/>
                <a:ea typeface="+mj-ea"/>
                <a:cs typeface="+mj-cs"/>
              </a:rPr>
              <a:t>E-Copies in courts</a:t>
            </a:r>
            <a:endParaRPr lang="en-IN" dirty="0"/>
          </a:p>
        </p:txBody>
      </p:sp>
    </p:spTree>
    <p:extLst>
      <p:ext uri="{BB962C8B-B14F-4D97-AF65-F5344CB8AC3E}">
        <p14:creationId xmlns:p14="http://schemas.microsoft.com/office/powerpoint/2010/main" val="2861266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893FF-E6C1-4EB7-9B3D-7ADDA39FEB38}"/>
              </a:ext>
            </a:extLst>
          </p:cNvPr>
          <p:cNvSpPr>
            <a:spLocks noGrp="1"/>
          </p:cNvSpPr>
          <p:nvPr>
            <p:ph type="title"/>
          </p:nvPr>
        </p:nvSpPr>
        <p:spPr/>
        <p:txBody>
          <a:bodyPr>
            <a:normAutofit fontScale="90000"/>
          </a:bodyPr>
          <a:lstStyle/>
          <a:p>
            <a:r>
              <a:rPr lang="en-US" b="1" dirty="0">
                <a:solidFill>
                  <a:srgbClr val="000000">
                    <a:lumMod val="75000"/>
                    <a:lumOff val="25000"/>
                  </a:srgbClr>
                </a:solidFill>
              </a:rPr>
              <a:t>Government Owned Institutional Arbitration like court system:</a:t>
            </a:r>
            <a:endParaRPr lang="en-IN" dirty="0"/>
          </a:p>
        </p:txBody>
      </p:sp>
      <p:sp>
        <p:nvSpPr>
          <p:cNvPr id="3" name="Content Placeholder 2">
            <a:extLst>
              <a:ext uri="{FF2B5EF4-FFF2-40B4-BE49-F238E27FC236}">
                <a16:creationId xmlns:a16="http://schemas.microsoft.com/office/drawing/2014/main" id="{FC335C29-2376-405D-AC08-D45FE8655F21}"/>
              </a:ext>
            </a:extLst>
          </p:cNvPr>
          <p:cNvSpPr>
            <a:spLocks noGrp="1"/>
          </p:cNvSpPr>
          <p:nvPr>
            <p:ph idx="1"/>
          </p:nvPr>
        </p:nvSpPr>
        <p:spPr/>
        <p:txBody>
          <a:bodyPr>
            <a:normAutofit fontScale="92500" lnSpcReduction="10000"/>
          </a:bodyPr>
          <a:lstStyle/>
          <a:p>
            <a:pPr marL="0" lvl="0" indent="0">
              <a:buClr>
                <a:srgbClr val="9BA8B7"/>
              </a:buClr>
              <a:buNone/>
            </a:pPr>
            <a:r>
              <a:rPr lang="en-US" b="1" dirty="0">
                <a:solidFill>
                  <a:srgbClr val="000000">
                    <a:lumMod val="75000"/>
                    <a:lumOff val="25000"/>
                  </a:srgbClr>
                </a:solidFill>
              </a:rPr>
              <a:t>Government Owned Institutional Arbitration like court but less procedures:</a:t>
            </a:r>
            <a:r>
              <a:rPr lang="en-US" dirty="0">
                <a:solidFill>
                  <a:srgbClr val="000000">
                    <a:lumMod val="75000"/>
                    <a:lumOff val="25000"/>
                  </a:srgbClr>
                </a:solidFill>
              </a:rPr>
              <a:t> </a:t>
            </a:r>
          </a:p>
          <a:p>
            <a:pPr marL="0" indent="0">
              <a:buClr>
                <a:srgbClr val="9BA8B7"/>
              </a:buClr>
              <a:buNone/>
            </a:pPr>
            <a:r>
              <a:rPr lang="en-US" b="1" dirty="0"/>
              <a:t>Like courts, we should have government owned institutional arbitration. </a:t>
            </a:r>
          </a:p>
          <a:p>
            <a:pPr marL="0" indent="0">
              <a:buClr>
                <a:srgbClr val="9BA8B7"/>
              </a:buClr>
              <a:buNone/>
            </a:pPr>
            <a:r>
              <a:rPr lang="en-US" b="1" dirty="0"/>
              <a:t>The advantage is that public will trust it more, costs would be economical, and it will be speedy as law of procedures are not stringently exercised in arbitration. </a:t>
            </a:r>
          </a:p>
          <a:p>
            <a:pPr marL="0" indent="0">
              <a:buClr>
                <a:srgbClr val="9BA8B7"/>
              </a:buClr>
              <a:buNone/>
            </a:pPr>
            <a:r>
              <a:rPr lang="en-US" dirty="0"/>
              <a:t>Secondly the Government can directly appoint arbitrators like unlike judges at collegium. </a:t>
            </a:r>
          </a:p>
          <a:p>
            <a:pPr marL="0" indent="0">
              <a:buClr>
                <a:srgbClr val="9BA8B7"/>
              </a:buClr>
              <a:buNone/>
            </a:pPr>
            <a:r>
              <a:rPr lang="en-US" dirty="0"/>
              <a:t>Thirdly, </a:t>
            </a:r>
            <a:r>
              <a:rPr lang="en-US" b="1" dirty="0"/>
              <a:t>all commercial matters should be arbitrated before the Government’s institutional arbitration, except matters which cannot be arbitrated, which can easily reduce the courts burden by 30% or more. </a:t>
            </a:r>
          </a:p>
          <a:p>
            <a:pPr marL="0" indent="0">
              <a:buClr>
                <a:srgbClr val="9BA8B7"/>
              </a:buClr>
              <a:buNone/>
            </a:pPr>
            <a:r>
              <a:rPr lang="en-US" dirty="0"/>
              <a:t>The other advantage is that all arbitration matters have to be decided in 1 year with restrictive extension, and the matter can be completed in appeal before the Supreme Court of India within a period </a:t>
            </a:r>
            <a:r>
              <a:rPr lang="en-US" dirty="0" err="1"/>
              <a:t>upto</a:t>
            </a:r>
            <a:r>
              <a:rPr lang="en-US" dirty="0"/>
              <a:t> 1.5 years additionally. </a:t>
            </a:r>
            <a:endParaRPr lang="en-IN" dirty="0"/>
          </a:p>
          <a:p>
            <a:pPr lvl="0">
              <a:buClr>
                <a:srgbClr val="9BA8B7"/>
              </a:buClr>
            </a:pPr>
            <a:endParaRPr lang="en-US" dirty="0">
              <a:solidFill>
                <a:srgbClr val="000000">
                  <a:lumMod val="75000"/>
                  <a:lumOff val="25000"/>
                </a:srgbClr>
              </a:solidFill>
            </a:endParaRPr>
          </a:p>
          <a:p>
            <a:endParaRPr lang="en-IN" dirty="0"/>
          </a:p>
        </p:txBody>
      </p:sp>
    </p:spTree>
    <p:extLst>
      <p:ext uri="{BB962C8B-B14F-4D97-AF65-F5344CB8AC3E}">
        <p14:creationId xmlns:p14="http://schemas.microsoft.com/office/powerpoint/2010/main" val="1463848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6993A-BB08-4C14-AFF1-5F81AE6B99ED}"/>
              </a:ext>
            </a:extLst>
          </p:cNvPr>
          <p:cNvSpPr>
            <a:spLocks noGrp="1"/>
          </p:cNvSpPr>
          <p:nvPr>
            <p:ph type="title"/>
          </p:nvPr>
        </p:nvSpPr>
        <p:spPr/>
        <p:txBody>
          <a:bodyPr/>
          <a:lstStyle/>
          <a:p>
            <a:pPr algn="ctr"/>
            <a:r>
              <a:rPr lang="en-US" b="1" dirty="0"/>
              <a:t>Daily Time-Based Hearings:</a:t>
            </a:r>
            <a:endParaRPr lang="en-IN" dirty="0"/>
          </a:p>
        </p:txBody>
      </p:sp>
      <p:sp>
        <p:nvSpPr>
          <p:cNvPr id="3" name="Content Placeholder 2">
            <a:extLst>
              <a:ext uri="{FF2B5EF4-FFF2-40B4-BE49-F238E27FC236}">
                <a16:creationId xmlns:a16="http://schemas.microsoft.com/office/drawing/2014/main" id="{ECCE078A-1D79-4384-B2FE-1A003A40BB42}"/>
              </a:ext>
            </a:extLst>
          </p:cNvPr>
          <p:cNvSpPr>
            <a:spLocks noGrp="1"/>
          </p:cNvSpPr>
          <p:nvPr>
            <p:ph idx="1"/>
          </p:nvPr>
        </p:nvSpPr>
        <p:spPr/>
        <p:txBody>
          <a:bodyPr>
            <a:normAutofit/>
          </a:bodyPr>
          <a:lstStyle/>
          <a:p>
            <a:pPr lvl="0"/>
            <a:r>
              <a:rPr lang="en-US" b="1" dirty="0"/>
              <a:t>All hearings on a day should be 20 minutes time-based hearings. You cannot keep arguing cases for hours and hours when everything is mentioned in the written submissions, case, reply or rejoinders? The lawyers cannot go on and on for hours and hours unless it is a requirement which Judges think fit in certain cases. </a:t>
            </a:r>
          </a:p>
          <a:p>
            <a:pPr lvl="0"/>
            <a:r>
              <a:rPr lang="en-US" dirty="0"/>
              <a:t>We kept debating on </a:t>
            </a:r>
            <a:r>
              <a:rPr lang="en-US" b="1" dirty="0"/>
              <a:t>timelines for arbitration and the present government boldly decided on putting a timeline for arbitration for 1 year with restrictive extension</a:t>
            </a:r>
            <a:r>
              <a:rPr lang="en-US" dirty="0"/>
              <a:t>, and, therefore, we will have to introspect in future on many processes wherein timelines may have to be considered.  </a:t>
            </a:r>
            <a:endParaRPr lang="en-IN" dirty="0"/>
          </a:p>
          <a:p>
            <a:endParaRPr lang="en-IN" dirty="0"/>
          </a:p>
        </p:txBody>
      </p:sp>
    </p:spTree>
    <p:extLst>
      <p:ext uri="{BB962C8B-B14F-4D97-AF65-F5344CB8AC3E}">
        <p14:creationId xmlns:p14="http://schemas.microsoft.com/office/powerpoint/2010/main" val="1788384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B60ED-5613-48C1-B1BC-650C51C521DD}"/>
              </a:ext>
            </a:extLst>
          </p:cNvPr>
          <p:cNvSpPr>
            <a:spLocks noGrp="1"/>
          </p:cNvSpPr>
          <p:nvPr>
            <p:ph type="title"/>
          </p:nvPr>
        </p:nvSpPr>
        <p:spPr/>
        <p:txBody>
          <a:bodyPr/>
          <a:lstStyle/>
          <a:p>
            <a:pPr algn="ctr"/>
            <a:r>
              <a:rPr lang="en-US" b="1" dirty="0"/>
              <a:t>Full Case Scheduling from Day 1 to Final Day:</a:t>
            </a:r>
            <a:endParaRPr lang="en-IN" dirty="0"/>
          </a:p>
        </p:txBody>
      </p:sp>
      <p:sp>
        <p:nvSpPr>
          <p:cNvPr id="3" name="Content Placeholder 2">
            <a:extLst>
              <a:ext uri="{FF2B5EF4-FFF2-40B4-BE49-F238E27FC236}">
                <a16:creationId xmlns:a16="http://schemas.microsoft.com/office/drawing/2014/main" id="{ED121968-D38F-45C7-AA79-63BB71B15948}"/>
              </a:ext>
            </a:extLst>
          </p:cNvPr>
          <p:cNvSpPr>
            <a:spLocks noGrp="1"/>
          </p:cNvSpPr>
          <p:nvPr>
            <p:ph idx="1"/>
          </p:nvPr>
        </p:nvSpPr>
        <p:spPr/>
        <p:txBody>
          <a:bodyPr>
            <a:normAutofit fontScale="92500"/>
          </a:bodyPr>
          <a:lstStyle/>
          <a:p>
            <a:r>
              <a:rPr lang="en-US" b="1" dirty="0"/>
              <a:t>There should be a full case scheduling. The moment you file a case, you should have the schedule from Day 1 to final day on the dates and duration of the case, so that one can plan accordingly. </a:t>
            </a:r>
          </a:p>
          <a:p>
            <a:r>
              <a:rPr lang="en-US" dirty="0"/>
              <a:t>We must remember one thing that persons coming to court generally is working or employed somewhere and has to leave aside his/ her work and routine schedule, which it hampers his/her full day’s schedule. The above will also give confidence to the person filing the case know the procedures involved which it will go through, with headings, dates and timelines by when the case will get over. </a:t>
            </a:r>
          </a:p>
          <a:p>
            <a:r>
              <a:rPr lang="en-US" b="1" dirty="0"/>
              <a:t>Imagine you know the flight boarding time but do not know when it will land. Our objective is to at least predict a landing time for closure of case, which today is not known. In fact, the quality of service motivates us to work on a project which can estimate timelines till Supreme Court of India.</a:t>
            </a:r>
          </a:p>
          <a:p>
            <a:r>
              <a:rPr lang="en-US" dirty="0"/>
              <a:t> </a:t>
            </a:r>
          </a:p>
          <a:p>
            <a:endParaRPr lang="en-IN" dirty="0"/>
          </a:p>
        </p:txBody>
      </p:sp>
    </p:spTree>
    <p:extLst>
      <p:ext uri="{BB962C8B-B14F-4D97-AF65-F5344CB8AC3E}">
        <p14:creationId xmlns:p14="http://schemas.microsoft.com/office/powerpoint/2010/main" val="2334720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a:solidFill>
                  <a:srgbClr val="FFFFFF"/>
                </a:solidFill>
              </a:rPr>
              <a:t>“It’s one small step for man, one giant leap for mankind.”</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a:solidFill>
                  <a:srgbClr val="FFFFFF"/>
                </a:solidFill>
              </a:rPr>
              <a:t>- Neil Armstrong</a:t>
            </a:r>
          </a:p>
        </p:txBody>
      </p:sp>
    </p:spTree>
    <p:extLst>
      <p:ext uri="{BB962C8B-B14F-4D97-AF65-F5344CB8AC3E}">
        <p14:creationId xmlns:p14="http://schemas.microsoft.com/office/powerpoint/2010/main" val="3084736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90881-6DD9-4773-A2A5-5546BD8BE744}"/>
              </a:ext>
            </a:extLst>
          </p:cNvPr>
          <p:cNvSpPr>
            <a:spLocks noGrp="1"/>
          </p:cNvSpPr>
          <p:nvPr>
            <p:ph type="ctrTitle"/>
          </p:nvPr>
        </p:nvSpPr>
        <p:spPr>
          <a:xfrm>
            <a:off x="130462" y="44870"/>
            <a:ext cx="8652437" cy="2867231"/>
          </a:xfrm>
        </p:spPr>
        <p:txBody>
          <a:bodyPr anchor="b">
            <a:normAutofit/>
          </a:bodyPr>
          <a:lstStyle/>
          <a:p>
            <a:pPr algn="ctr"/>
            <a:r>
              <a:rPr lang="en-IN" b="1" dirty="0"/>
              <a:t>E-courts </a:t>
            </a:r>
            <a:br>
              <a:rPr lang="en-IN" b="1" dirty="0"/>
            </a:br>
            <a:r>
              <a:rPr lang="en-IN" b="1" dirty="0"/>
              <a:t>can be a reality</a:t>
            </a:r>
          </a:p>
        </p:txBody>
      </p:sp>
      <p:sp>
        <p:nvSpPr>
          <p:cNvPr id="8" name="Subtitle 2">
            <a:extLst>
              <a:ext uri="{FF2B5EF4-FFF2-40B4-BE49-F238E27FC236}">
                <a16:creationId xmlns:a16="http://schemas.microsoft.com/office/drawing/2014/main" id="{A6CE9A55-77CB-4598-A4A1-5684388D5408}"/>
              </a:ext>
            </a:extLst>
          </p:cNvPr>
          <p:cNvSpPr>
            <a:spLocks noGrp="1"/>
          </p:cNvSpPr>
          <p:nvPr>
            <p:ph type="subTitle" idx="1"/>
          </p:nvPr>
        </p:nvSpPr>
        <p:spPr>
          <a:xfrm>
            <a:off x="2562649" y="3494555"/>
            <a:ext cx="3273203" cy="1143000"/>
          </a:xfrm>
        </p:spPr>
        <p:txBody>
          <a:bodyPr>
            <a:normAutofit fontScale="92500"/>
          </a:bodyPr>
          <a:lstStyle/>
          <a:p>
            <a:r>
              <a:rPr lang="en-US" sz="6600" b="1" dirty="0"/>
              <a:t>THANKS</a:t>
            </a:r>
          </a:p>
        </p:txBody>
      </p:sp>
      <p:pic>
        <p:nvPicPr>
          <p:cNvPr id="4" name="Picture 3">
            <a:extLst>
              <a:ext uri="{FF2B5EF4-FFF2-40B4-BE49-F238E27FC236}">
                <a16:creationId xmlns:a16="http://schemas.microsoft.com/office/drawing/2014/main" id="{DB386E46-DDC0-4354-B999-E627EECF320C}"/>
              </a:ext>
            </a:extLst>
          </p:cNvPr>
          <p:cNvPicPr>
            <a:picLocks noChangeAspect="1"/>
          </p:cNvPicPr>
          <p:nvPr/>
        </p:nvPicPr>
        <p:blipFill>
          <a:blip r:embed="rId2"/>
          <a:stretch>
            <a:fillRect/>
          </a:stretch>
        </p:blipFill>
        <p:spPr>
          <a:xfrm>
            <a:off x="9312902" y="776424"/>
            <a:ext cx="2628658" cy="3417134"/>
          </a:xfrm>
          <a:prstGeom prst="rect">
            <a:avLst/>
          </a:prstGeom>
        </p:spPr>
      </p:pic>
      <p:pic>
        <p:nvPicPr>
          <p:cNvPr id="5" name="Picture 4">
            <a:extLst>
              <a:ext uri="{FF2B5EF4-FFF2-40B4-BE49-F238E27FC236}">
                <a16:creationId xmlns:a16="http://schemas.microsoft.com/office/drawing/2014/main" id="{3994D632-BF21-4060-B2DB-8795B463B5D7}"/>
              </a:ext>
            </a:extLst>
          </p:cNvPr>
          <p:cNvPicPr>
            <a:picLocks noChangeAspect="1"/>
          </p:cNvPicPr>
          <p:nvPr/>
        </p:nvPicPr>
        <p:blipFill>
          <a:blip r:embed="rId3"/>
          <a:stretch>
            <a:fillRect/>
          </a:stretch>
        </p:blipFill>
        <p:spPr>
          <a:xfrm>
            <a:off x="7619604" y="4950213"/>
            <a:ext cx="4572396" cy="768163"/>
          </a:xfrm>
          <a:prstGeom prst="rect">
            <a:avLst/>
          </a:prstGeom>
        </p:spPr>
      </p:pic>
      <p:pic>
        <p:nvPicPr>
          <p:cNvPr id="6" name="Picture 5">
            <a:extLst>
              <a:ext uri="{FF2B5EF4-FFF2-40B4-BE49-F238E27FC236}">
                <a16:creationId xmlns:a16="http://schemas.microsoft.com/office/drawing/2014/main" id="{DE13EA9A-1846-4D9C-B54E-590516BB1B9D}"/>
              </a:ext>
            </a:extLst>
          </p:cNvPr>
          <p:cNvPicPr>
            <a:picLocks noChangeAspect="1"/>
          </p:cNvPicPr>
          <p:nvPr/>
        </p:nvPicPr>
        <p:blipFill>
          <a:blip r:embed="rId4"/>
          <a:stretch>
            <a:fillRect/>
          </a:stretch>
        </p:blipFill>
        <p:spPr>
          <a:xfrm>
            <a:off x="4028748" y="5821900"/>
            <a:ext cx="8163252" cy="554784"/>
          </a:xfrm>
          <a:prstGeom prst="rect">
            <a:avLst/>
          </a:prstGeom>
        </p:spPr>
      </p:pic>
      <p:sp>
        <p:nvSpPr>
          <p:cNvPr id="7" name="Rectangle 6">
            <a:extLst>
              <a:ext uri="{FF2B5EF4-FFF2-40B4-BE49-F238E27FC236}">
                <a16:creationId xmlns:a16="http://schemas.microsoft.com/office/drawing/2014/main" id="{AB6D7378-4448-450D-A5D7-76789A7234FA}"/>
              </a:ext>
            </a:extLst>
          </p:cNvPr>
          <p:cNvSpPr/>
          <p:nvPr/>
        </p:nvSpPr>
        <p:spPr>
          <a:xfrm>
            <a:off x="250441" y="4807024"/>
            <a:ext cx="6096000" cy="1569660"/>
          </a:xfrm>
          <a:prstGeom prst="rect">
            <a:avLst/>
          </a:prstGeom>
        </p:spPr>
        <p:txBody>
          <a:bodyPr>
            <a:spAutoFit/>
          </a:bodyPr>
          <a:lstStyle/>
          <a:p>
            <a:pPr marL="285750" indent="-285750">
              <a:buFont typeface="Wingdings" panose="05000000000000000000" pitchFamily="2" charset="2"/>
              <a:buChar char="Ø"/>
            </a:pPr>
            <a:r>
              <a:rPr lang="en-IN" sz="2400" b="1" dirty="0">
                <a:solidFill>
                  <a:srgbClr val="002060"/>
                </a:solidFill>
                <a:latin typeface="Calibri" panose="020F0502020204030204" pitchFamily="34" charset="0"/>
              </a:rPr>
              <a:t>LinkedIn: </a:t>
            </a:r>
            <a:r>
              <a:rPr lang="en-IN" sz="2400" b="1" dirty="0" err="1">
                <a:solidFill>
                  <a:srgbClr val="002060"/>
                </a:solidFill>
                <a:latin typeface="Calibri" panose="020F0502020204030204" pitchFamily="34" charset="0"/>
              </a:rPr>
              <a:t>zameernathani</a:t>
            </a:r>
            <a:r>
              <a:rPr lang="en-IN" sz="2400" b="1" dirty="0">
                <a:solidFill>
                  <a:srgbClr val="002060"/>
                </a:solidFill>
                <a:latin typeface="Calibri" panose="020F0502020204030204" pitchFamily="34" charset="0"/>
              </a:rPr>
              <a:t> </a:t>
            </a:r>
          </a:p>
          <a:p>
            <a:pPr marL="285750" indent="-285750">
              <a:buFont typeface="Wingdings" panose="05000000000000000000" pitchFamily="2" charset="2"/>
              <a:buChar char="Ø"/>
            </a:pPr>
            <a:r>
              <a:rPr lang="en-IN" sz="2400" b="1" dirty="0">
                <a:solidFill>
                  <a:srgbClr val="002060"/>
                </a:solidFill>
                <a:latin typeface="Calibri" panose="020F0502020204030204" pitchFamily="34" charset="0"/>
              </a:rPr>
              <a:t>Twitter: </a:t>
            </a:r>
            <a:r>
              <a:rPr lang="en-IN" sz="2400" b="1" dirty="0" err="1">
                <a:solidFill>
                  <a:srgbClr val="002060"/>
                </a:solidFill>
                <a:latin typeface="Calibri" panose="020F0502020204030204" pitchFamily="34" charset="0"/>
              </a:rPr>
              <a:t>zameernathani</a:t>
            </a:r>
            <a:r>
              <a:rPr lang="en-IN" sz="2400" b="1" dirty="0">
                <a:solidFill>
                  <a:srgbClr val="002060"/>
                </a:solidFill>
                <a:latin typeface="Calibri" panose="020F0502020204030204" pitchFamily="34" charset="0"/>
              </a:rPr>
              <a:t> </a:t>
            </a:r>
          </a:p>
          <a:p>
            <a:pPr marL="285750" indent="-285750">
              <a:buFont typeface="Wingdings" panose="05000000000000000000" pitchFamily="2" charset="2"/>
              <a:buChar char="Ø"/>
            </a:pPr>
            <a:r>
              <a:rPr lang="en-IN" sz="2400" b="1" dirty="0">
                <a:solidFill>
                  <a:srgbClr val="002060"/>
                </a:solidFill>
                <a:latin typeface="Calibri" panose="020F0502020204030204" pitchFamily="34" charset="0"/>
              </a:rPr>
              <a:t>Instagram: </a:t>
            </a:r>
            <a:r>
              <a:rPr lang="en-IN" sz="2400" b="1" dirty="0" err="1">
                <a:solidFill>
                  <a:srgbClr val="002060"/>
                </a:solidFill>
                <a:latin typeface="Calibri" panose="020F0502020204030204" pitchFamily="34" charset="0"/>
              </a:rPr>
              <a:t>zamnathani</a:t>
            </a:r>
            <a:r>
              <a:rPr lang="en-IN" sz="2400" b="1" dirty="0">
                <a:solidFill>
                  <a:srgbClr val="002060"/>
                </a:solidFill>
                <a:latin typeface="Calibri" panose="020F0502020204030204" pitchFamily="34" charset="0"/>
              </a:rPr>
              <a:t> </a:t>
            </a:r>
          </a:p>
          <a:p>
            <a:pPr marL="285750" indent="-285750">
              <a:buFont typeface="Wingdings" panose="05000000000000000000" pitchFamily="2" charset="2"/>
              <a:buChar char="Ø"/>
            </a:pPr>
            <a:r>
              <a:rPr lang="en-IN" sz="2400" b="1" dirty="0">
                <a:solidFill>
                  <a:srgbClr val="002060"/>
                </a:solidFill>
                <a:latin typeface="Calibri" panose="020F0502020204030204" pitchFamily="34" charset="0"/>
              </a:rPr>
              <a:t>FB: </a:t>
            </a:r>
            <a:r>
              <a:rPr lang="en-IN" sz="2400" b="1" dirty="0" err="1">
                <a:solidFill>
                  <a:srgbClr val="002060"/>
                </a:solidFill>
                <a:latin typeface="Calibri" panose="020F0502020204030204" pitchFamily="34" charset="0"/>
              </a:rPr>
              <a:t>zameernathani</a:t>
            </a:r>
            <a:endParaRPr lang="en-IN" sz="24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41508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4610-6565-4770-BA9D-1E007AE5CA5A}"/>
              </a:ext>
            </a:extLst>
          </p:cNvPr>
          <p:cNvSpPr>
            <a:spLocks noGrp="1"/>
          </p:cNvSpPr>
          <p:nvPr>
            <p:ph type="title"/>
          </p:nvPr>
        </p:nvSpPr>
        <p:spPr/>
        <p:txBody>
          <a:bodyPr/>
          <a:lstStyle/>
          <a:p>
            <a:r>
              <a:rPr lang="en-IN" b="1" dirty="0"/>
              <a:t>Index</a:t>
            </a:r>
          </a:p>
        </p:txBody>
      </p:sp>
      <p:sp>
        <p:nvSpPr>
          <p:cNvPr id="3" name="Content Placeholder 2">
            <a:extLst>
              <a:ext uri="{FF2B5EF4-FFF2-40B4-BE49-F238E27FC236}">
                <a16:creationId xmlns:a16="http://schemas.microsoft.com/office/drawing/2014/main" id="{F6999962-539C-444E-B088-FE6A14F4BB65}"/>
              </a:ext>
            </a:extLst>
          </p:cNvPr>
          <p:cNvSpPr>
            <a:spLocks noGrp="1"/>
          </p:cNvSpPr>
          <p:nvPr>
            <p:ph idx="1"/>
          </p:nvPr>
        </p:nvSpPr>
        <p:spPr/>
        <p:txBody>
          <a:bodyPr>
            <a:normAutofit fontScale="85000" lnSpcReduction="20000"/>
          </a:bodyPr>
          <a:lstStyle/>
          <a:p>
            <a:pPr marL="914400" indent="-914400">
              <a:buFont typeface="+mj-lt"/>
              <a:buAutoNum type="arabicPeriod"/>
            </a:pPr>
            <a:r>
              <a:rPr lang="en-US" sz="4700" b="1" spc="-50" dirty="0">
                <a:solidFill>
                  <a:srgbClr val="000000">
                    <a:lumMod val="75000"/>
                    <a:lumOff val="25000"/>
                  </a:srgbClr>
                </a:solidFill>
                <a:latin typeface="Bookman Old Style" panose="020F0302020204030204"/>
                <a:ea typeface="+mj-ea"/>
                <a:cs typeface="+mj-cs"/>
              </a:rPr>
              <a:t>E-Courts</a:t>
            </a:r>
          </a:p>
          <a:p>
            <a:pPr marL="914400" indent="-914400">
              <a:buFont typeface="+mj-lt"/>
              <a:buAutoNum type="arabicPeriod"/>
            </a:pPr>
            <a:r>
              <a:rPr lang="en-US" sz="4700" b="1" spc="-50" dirty="0">
                <a:solidFill>
                  <a:srgbClr val="000000">
                    <a:lumMod val="75000"/>
                    <a:lumOff val="25000"/>
                  </a:srgbClr>
                </a:solidFill>
                <a:latin typeface="Bookman Old Style" panose="020F0302020204030204"/>
              </a:rPr>
              <a:t>E-Hearings, why go to courts</a:t>
            </a:r>
          </a:p>
          <a:p>
            <a:pPr marL="914400" indent="-914400">
              <a:buFont typeface="+mj-lt"/>
              <a:buAutoNum type="arabicPeriod"/>
            </a:pPr>
            <a:r>
              <a:rPr lang="en-US" sz="4700" b="1" spc="-50" dirty="0">
                <a:solidFill>
                  <a:srgbClr val="000000">
                    <a:lumMod val="75000"/>
                    <a:lumOff val="25000"/>
                  </a:srgbClr>
                </a:solidFill>
                <a:latin typeface="Bookman Old Style" panose="020F0302020204030204"/>
                <a:ea typeface="+mj-ea"/>
                <a:cs typeface="+mj-cs"/>
              </a:rPr>
              <a:t>E-Summons etc.</a:t>
            </a:r>
          </a:p>
          <a:p>
            <a:pPr marL="914400" indent="-914400">
              <a:buFont typeface="+mj-lt"/>
              <a:buAutoNum type="arabicPeriod"/>
            </a:pPr>
            <a:r>
              <a:rPr lang="en-US" sz="4700" b="1" spc="-50" dirty="0">
                <a:solidFill>
                  <a:srgbClr val="000000">
                    <a:lumMod val="75000"/>
                    <a:lumOff val="25000"/>
                  </a:srgbClr>
                </a:solidFill>
                <a:latin typeface="Bookman Old Style" panose="020F0302020204030204"/>
                <a:ea typeface="+mj-ea"/>
                <a:cs typeface="+mj-cs"/>
              </a:rPr>
              <a:t>E-Services</a:t>
            </a:r>
          </a:p>
          <a:p>
            <a:pPr marL="914400" indent="-914400">
              <a:buFont typeface="+mj-lt"/>
              <a:buAutoNum type="arabicPeriod"/>
            </a:pPr>
            <a:r>
              <a:rPr lang="en-US" sz="4700" b="1" spc="-50" dirty="0">
                <a:solidFill>
                  <a:srgbClr val="000000">
                    <a:lumMod val="75000"/>
                    <a:lumOff val="25000"/>
                  </a:srgbClr>
                </a:solidFill>
                <a:latin typeface="Bookman Old Style" panose="020F0302020204030204"/>
                <a:ea typeface="+mj-ea"/>
                <a:cs typeface="+mj-cs"/>
              </a:rPr>
              <a:t>E-Copies in courts</a:t>
            </a:r>
            <a:endParaRPr lang="en-IN" dirty="0"/>
          </a:p>
        </p:txBody>
      </p:sp>
    </p:spTree>
    <p:extLst>
      <p:ext uri="{BB962C8B-B14F-4D97-AF65-F5344CB8AC3E}">
        <p14:creationId xmlns:p14="http://schemas.microsoft.com/office/powerpoint/2010/main" val="390195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a:solidFill>
                  <a:srgbClr val="FFFFFF"/>
                </a:solidFill>
              </a:rPr>
              <a:t>We’re being forced into the world’s largest work-from-home </a:t>
            </a:r>
            <a:r>
              <a:rPr lang="en-US" sz="4800" i="1">
                <a:solidFill>
                  <a:srgbClr val="FFFFFF"/>
                </a:solidFill>
              </a:rPr>
              <a:t>experiment …”</a:t>
            </a:r>
            <a:endParaRPr lang="en-US" sz="48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 GARTNER April 2020.</a:t>
            </a:r>
          </a:p>
        </p:txBody>
      </p:sp>
    </p:spTree>
    <p:extLst>
      <p:ext uri="{BB962C8B-B14F-4D97-AF65-F5344CB8AC3E}">
        <p14:creationId xmlns:p14="http://schemas.microsoft.com/office/powerpoint/2010/main" val="1843555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50839-B64C-4D6C-A77A-50335D921899}"/>
              </a:ext>
            </a:extLst>
          </p:cNvPr>
          <p:cNvSpPr>
            <a:spLocks noGrp="1"/>
          </p:cNvSpPr>
          <p:nvPr>
            <p:ph type="title"/>
          </p:nvPr>
        </p:nvSpPr>
        <p:spPr>
          <a:xfrm>
            <a:off x="363904" y="556230"/>
            <a:ext cx="3517567" cy="2486820"/>
          </a:xfrm>
        </p:spPr>
        <p:txBody>
          <a:bodyPr anchor="b">
            <a:normAutofit/>
          </a:bodyPr>
          <a:lstStyle/>
          <a:p>
            <a:r>
              <a:rPr lang="en-IN" sz="2800" dirty="0"/>
              <a:t>2017 Article in </a:t>
            </a:r>
            <a:br>
              <a:rPr lang="en-IN" sz="2800" dirty="0"/>
            </a:br>
            <a:r>
              <a:rPr lang="en-IN" sz="2800" dirty="0"/>
              <a:t>Lex Witness – </a:t>
            </a:r>
            <a:br>
              <a:rPr lang="en-IN" sz="2800" dirty="0"/>
            </a:br>
            <a:br>
              <a:rPr lang="en-IN" sz="2800" dirty="0"/>
            </a:br>
            <a:r>
              <a:rPr lang="en-US" sz="2800" b="1" u="sng" dirty="0"/>
              <a:t>Innovations in Justice Delivery System</a:t>
            </a:r>
            <a:endParaRPr lang="en-IN" sz="2800" dirty="0"/>
          </a:p>
        </p:txBody>
      </p:sp>
      <p:pic>
        <p:nvPicPr>
          <p:cNvPr id="5" name="Picture 4">
            <a:extLst>
              <a:ext uri="{FF2B5EF4-FFF2-40B4-BE49-F238E27FC236}">
                <a16:creationId xmlns:a16="http://schemas.microsoft.com/office/drawing/2014/main" id="{74E66BA8-5B86-49A8-92CA-887BAF41F0CC}"/>
              </a:ext>
            </a:extLst>
          </p:cNvPr>
          <p:cNvPicPr>
            <a:picLocks noChangeAspect="1"/>
          </p:cNvPicPr>
          <p:nvPr/>
        </p:nvPicPr>
        <p:blipFill>
          <a:blip r:embed="rId2"/>
          <a:stretch>
            <a:fillRect/>
          </a:stretch>
        </p:blipFill>
        <p:spPr>
          <a:xfrm>
            <a:off x="4228372" y="20502"/>
            <a:ext cx="7879808" cy="6837497"/>
          </a:xfrm>
          <a:prstGeom prst="rect">
            <a:avLst/>
          </a:prstGeom>
          <a:noFill/>
        </p:spPr>
      </p:pic>
      <p:sp>
        <p:nvSpPr>
          <p:cNvPr id="3" name="Content Placeholder 2">
            <a:extLst>
              <a:ext uri="{FF2B5EF4-FFF2-40B4-BE49-F238E27FC236}">
                <a16:creationId xmlns:a16="http://schemas.microsoft.com/office/drawing/2014/main" id="{A4BCF03C-CE94-4C85-A006-82573DDB463C}"/>
              </a:ext>
            </a:extLst>
          </p:cNvPr>
          <p:cNvSpPr>
            <a:spLocks noGrp="1"/>
          </p:cNvSpPr>
          <p:nvPr>
            <p:ph type="body" sz="half" idx="2"/>
          </p:nvPr>
        </p:nvSpPr>
        <p:spPr>
          <a:xfrm>
            <a:off x="643465" y="3043050"/>
            <a:ext cx="3517567" cy="3064505"/>
          </a:xfrm>
        </p:spPr>
        <p:txBody>
          <a:bodyPr>
            <a:normAutofit/>
          </a:bodyPr>
          <a:lstStyle/>
          <a:p>
            <a:r>
              <a:rPr lang="en-US" dirty="0"/>
              <a:t> </a:t>
            </a:r>
            <a:endParaRPr lang="en-IN" dirty="0"/>
          </a:p>
          <a:p>
            <a:pPr lvl="0"/>
            <a:endParaRPr lang="en-US" dirty="0"/>
          </a:p>
          <a:p>
            <a:pPr lvl="0"/>
            <a:endParaRPr lang="en-US" dirty="0"/>
          </a:p>
          <a:p>
            <a:pPr lvl="0"/>
            <a:endParaRPr lang="en-IN" dirty="0"/>
          </a:p>
          <a:p>
            <a:r>
              <a:rPr lang="en-US" dirty="0"/>
              <a:t> </a:t>
            </a:r>
            <a:endParaRPr lang="en-IN" dirty="0"/>
          </a:p>
          <a:p>
            <a:endParaRPr lang="en-IN" dirty="0"/>
          </a:p>
        </p:txBody>
      </p:sp>
      <p:sp>
        <p:nvSpPr>
          <p:cNvPr id="9" name="Arrow: Left 8">
            <a:extLst>
              <a:ext uri="{FF2B5EF4-FFF2-40B4-BE49-F238E27FC236}">
                <a16:creationId xmlns:a16="http://schemas.microsoft.com/office/drawing/2014/main" id="{AA57328C-A072-4315-9530-8BF214677A87}"/>
              </a:ext>
            </a:extLst>
          </p:cNvPr>
          <p:cNvSpPr/>
          <p:nvPr/>
        </p:nvSpPr>
        <p:spPr>
          <a:xfrm>
            <a:off x="7200900" y="1799640"/>
            <a:ext cx="1203960" cy="227280"/>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Arrow: Left 9">
            <a:extLst>
              <a:ext uri="{FF2B5EF4-FFF2-40B4-BE49-F238E27FC236}">
                <a16:creationId xmlns:a16="http://schemas.microsoft.com/office/drawing/2014/main" id="{1BFC7032-142F-4B94-917F-8F429C063C07}"/>
              </a:ext>
            </a:extLst>
          </p:cNvPr>
          <p:cNvSpPr/>
          <p:nvPr/>
        </p:nvSpPr>
        <p:spPr>
          <a:xfrm>
            <a:off x="6408420" y="2546400"/>
            <a:ext cx="1203960" cy="227280"/>
          </a:xfrm>
          <a:prstGeom prst="lef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Arrow: Left 10">
            <a:extLst>
              <a:ext uri="{FF2B5EF4-FFF2-40B4-BE49-F238E27FC236}">
                <a16:creationId xmlns:a16="http://schemas.microsoft.com/office/drawing/2014/main" id="{754065BF-4A11-447E-8090-BE8AB6D82E19}"/>
              </a:ext>
            </a:extLst>
          </p:cNvPr>
          <p:cNvSpPr/>
          <p:nvPr/>
        </p:nvSpPr>
        <p:spPr>
          <a:xfrm>
            <a:off x="9365362" y="4009440"/>
            <a:ext cx="1203960" cy="227280"/>
          </a:xfrm>
          <a:prstGeom prst="lef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Arrow: Left 11">
            <a:extLst>
              <a:ext uri="{FF2B5EF4-FFF2-40B4-BE49-F238E27FC236}">
                <a16:creationId xmlns:a16="http://schemas.microsoft.com/office/drawing/2014/main" id="{1281769A-CD3B-4614-88C0-FC95CCD0F808}"/>
              </a:ext>
            </a:extLst>
          </p:cNvPr>
          <p:cNvSpPr/>
          <p:nvPr/>
        </p:nvSpPr>
        <p:spPr>
          <a:xfrm>
            <a:off x="10850880" y="2707080"/>
            <a:ext cx="1203960" cy="227280"/>
          </a:xfrm>
          <a:prstGeom prst="lef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Arrow: Left 12">
            <a:extLst>
              <a:ext uri="{FF2B5EF4-FFF2-40B4-BE49-F238E27FC236}">
                <a16:creationId xmlns:a16="http://schemas.microsoft.com/office/drawing/2014/main" id="{5D2E36D0-E509-4BF6-9BDE-866E447B9269}"/>
              </a:ext>
            </a:extLst>
          </p:cNvPr>
          <p:cNvSpPr/>
          <p:nvPr/>
        </p:nvSpPr>
        <p:spPr>
          <a:xfrm rot="10800000">
            <a:off x="6302400" y="4084321"/>
            <a:ext cx="1203960" cy="227280"/>
          </a:xfrm>
          <a:prstGeom prst="lef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311645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EE9DE-81A4-4ED0-BF7A-D827F018A850}"/>
              </a:ext>
            </a:extLst>
          </p:cNvPr>
          <p:cNvSpPr>
            <a:spLocks noGrp="1"/>
          </p:cNvSpPr>
          <p:nvPr>
            <p:ph type="title"/>
          </p:nvPr>
        </p:nvSpPr>
        <p:spPr/>
        <p:txBody>
          <a:bodyPr/>
          <a:lstStyle/>
          <a:p>
            <a:pPr algn="ctr"/>
            <a:r>
              <a:rPr lang="en-US" b="1" dirty="0"/>
              <a:t>E-Courts:</a:t>
            </a:r>
            <a:endParaRPr lang="en-IN" dirty="0"/>
          </a:p>
        </p:txBody>
      </p:sp>
      <p:sp>
        <p:nvSpPr>
          <p:cNvPr id="3" name="Content Placeholder 2">
            <a:extLst>
              <a:ext uri="{FF2B5EF4-FFF2-40B4-BE49-F238E27FC236}">
                <a16:creationId xmlns:a16="http://schemas.microsoft.com/office/drawing/2014/main" id="{5BA392C7-4156-4C15-9807-088A9746E1E1}"/>
              </a:ext>
            </a:extLst>
          </p:cNvPr>
          <p:cNvSpPr>
            <a:spLocks noGrp="1"/>
          </p:cNvSpPr>
          <p:nvPr>
            <p:ph idx="1"/>
          </p:nvPr>
        </p:nvSpPr>
        <p:spPr/>
        <p:txBody>
          <a:bodyPr/>
          <a:lstStyle/>
          <a:p>
            <a:pPr>
              <a:spcBef>
                <a:spcPts val="0"/>
              </a:spcBef>
              <a:spcAft>
                <a:spcPts val="0"/>
              </a:spcAft>
            </a:pPr>
            <a:r>
              <a:rPr lang="en-US" dirty="0"/>
              <a:t>We have parties travelling from all corners of India for cases and appeals during procedural hearings and the amount of time, costs and inconvenience including loss of day work.</a:t>
            </a:r>
          </a:p>
          <a:p>
            <a:pPr>
              <a:spcBef>
                <a:spcPts val="0"/>
              </a:spcBef>
              <a:spcAft>
                <a:spcPts val="0"/>
              </a:spcAft>
            </a:pPr>
            <a:endParaRPr lang="en-US" dirty="0"/>
          </a:p>
          <a:p>
            <a:pPr>
              <a:spcBef>
                <a:spcPts val="0"/>
              </a:spcBef>
              <a:spcAft>
                <a:spcPts val="0"/>
              </a:spcAft>
            </a:pPr>
            <a:r>
              <a:rPr lang="en-US" b="1" dirty="0"/>
              <a:t>We can have E-Courts by using indigenous services or services of Cisco WebEx, Skype, Nokia etc. (under security cover of NIC of Government of India).</a:t>
            </a:r>
          </a:p>
          <a:p>
            <a:pPr marL="0" indent="0">
              <a:spcBef>
                <a:spcPts val="0"/>
              </a:spcBef>
              <a:spcAft>
                <a:spcPts val="0"/>
              </a:spcAft>
              <a:buNone/>
            </a:pPr>
            <a:endParaRPr lang="en-US" b="1" dirty="0"/>
          </a:p>
          <a:p>
            <a:pPr>
              <a:spcBef>
                <a:spcPts val="0"/>
              </a:spcBef>
              <a:spcAft>
                <a:spcPts val="0"/>
              </a:spcAft>
            </a:pPr>
            <a:r>
              <a:rPr lang="en-US" b="1" dirty="0"/>
              <a:t>However, we will have to provide professional and compliance guidelines for all stakeholders.</a:t>
            </a:r>
          </a:p>
          <a:p>
            <a:endParaRPr lang="en-IN" dirty="0"/>
          </a:p>
        </p:txBody>
      </p:sp>
    </p:spTree>
    <p:extLst>
      <p:ext uri="{BB962C8B-B14F-4D97-AF65-F5344CB8AC3E}">
        <p14:creationId xmlns:p14="http://schemas.microsoft.com/office/powerpoint/2010/main" val="1904331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38C51-3F69-4F33-8F5D-7D882FD27067}"/>
              </a:ext>
            </a:extLst>
          </p:cNvPr>
          <p:cNvSpPr>
            <a:spLocks noGrp="1"/>
          </p:cNvSpPr>
          <p:nvPr>
            <p:ph type="title"/>
          </p:nvPr>
        </p:nvSpPr>
        <p:spPr/>
        <p:txBody>
          <a:bodyPr/>
          <a:lstStyle/>
          <a:p>
            <a:pPr algn="ctr"/>
            <a:r>
              <a:rPr lang="en-US" b="1" dirty="0"/>
              <a:t>E-Hearings, why go to courts:</a:t>
            </a:r>
            <a:endParaRPr lang="en-IN" b="1" dirty="0"/>
          </a:p>
        </p:txBody>
      </p:sp>
      <p:sp>
        <p:nvSpPr>
          <p:cNvPr id="3" name="Content Placeholder 2">
            <a:extLst>
              <a:ext uri="{FF2B5EF4-FFF2-40B4-BE49-F238E27FC236}">
                <a16:creationId xmlns:a16="http://schemas.microsoft.com/office/drawing/2014/main" id="{13A1140B-EB69-45D8-951D-02509791AA01}"/>
              </a:ext>
            </a:extLst>
          </p:cNvPr>
          <p:cNvSpPr>
            <a:spLocks noGrp="1"/>
          </p:cNvSpPr>
          <p:nvPr>
            <p:ph idx="1"/>
          </p:nvPr>
        </p:nvSpPr>
        <p:spPr>
          <a:xfrm>
            <a:off x="1097279" y="2108201"/>
            <a:ext cx="10213325" cy="4310072"/>
          </a:xfrm>
        </p:spPr>
        <p:txBody>
          <a:bodyPr>
            <a:noAutofit/>
          </a:bodyPr>
          <a:lstStyle/>
          <a:p>
            <a:pPr>
              <a:spcBef>
                <a:spcPts val="0"/>
              </a:spcBef>
              <a:spcAft>
                <a:spcPts val="0"/>
              </a:spcAft>
            </a:pPr>
            <a:r>
              <a:rPr lang="en-US" b="1" dirty="0"/>
              <a:t>Conduct e-hearings in cases where required. Travelling to the courts may be convenient for some but inconvenient for many. </a:t>
            </a:r>
          </a:p>
          <a:p>
            <a:pPr>
              <a:spcBef>
                <a:spcPts val="0"/>
              </a:spcBef>
              <a:spcAft>
                <a:spcPts val="0"/>
              </a:spcAft>
            </a:pPr>
            <a:endParaRPr lang="en-US" b="1" dirty="0"/>
          </a:p>
          <a:p>
            <a:pPr>
              <a:spcBef>
                <a:spcPts val="0"/>
              </a:spcBef>
              <a:spcAft>
                <a:spcPts val="0"/>
              </a:spcAft>
            </a:pPr>
            <a:r>
              <a:rPr lang="en-US" b="1" dirty="0"/>
              <a:t>Where is it procedurally convenient, e-hearings i.e. video conferencing, Skype hearings etc. between courts and lawyers' chambers can be conducted which would save us a court room, administrative time, money, costs, inconvenience, and unnecessary travel to courts. </a:t>
            </a:r>
            <a:endParaRPr lang="en-US" dirty="0"/>
          </a:p>
          <a:p>
            <a:pPr>
              <a:spcBef>
                <a:spcPts val="0"/>
              </a:spcBef>
              <a:spcAft>
                <a:spcPts val="0"/>
              </a:spcAft>
            </a:pPr>
            <a:endParaRPr lang="en-US" dirty="0"/>
          </a:p>
          <a:p>
            <a:pPr>
              <a:spcBef>
                <a:spcPts val="0"/>
              </a:spcBef>
              <a:spcAft>
                <a:spcPts val="0"/>
              </a:spcAft>
            </a:pPr>
            <a:r>
              <a:rPr lang="en-US" dirty="0"/>
              <a:t>The courts can always call parties for important days or on order day. In fact, courts which are for petty matters should have online payment of fines etc. and no special courts should be opened for that purpose. </a:t>
            </a:r>
          </a:p>
          <a:p>
            <a:pPr>
              <a:spcBef>
                <a:spcPts val="0"/>
              </a:spcBef>
              <a:spcAft>
                <a:spcPts val="0"/>
              </a:spcAft>
            </a:pPr>
            <a:endParaRPr lang="en-US" dirty="0"/>
          </a:p>
          <a:p>
            <a:pPr>
              <a:spcBef>
                <a:spcPts val="0"/>
              </a:spcBef>
              <a:spcAft>
                <a:spcPts val="0"/>
              </a:spcAft>
            </a:pPr>
            <a:r>
              <a:rPr lang="en-US" dirty="0"/>
              <a:t>More so it will be convenient to the Judges also for administering the same.</a:t>
            </a:r>
          </a:p>
          <a:p>
            <a:endParaRPr lang="en-IN" dirty="0"/>
          </a:p>
        </p:txBody>
      </p:sp>
    </p:spTree>
    <p:extLst>
      <p:ext uri="{BB962C8B-B14F-4D97-AF65-F5344CB8AC3E}">
        <p14:creationId xmlns:p14="http://schemas.microsoft.com/office/powerpoint/2010/main" val="4139402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E7D59-0DB6-4CB6-9104-801F71B9F2D0}"/>
              </a:ext>
            </a:extLst>
          </p:cNvPr>
          <p:cNvSpPr>
            <a:spLocks noGrp="1"/>
          </p:cNvSpPr>
          <p:nvPr>
            <p:ph type="title"/>
          </p:nvPr>
        </p:nvSpPr>
        <p:spPr/>
        <p:txBody>
          <a:bodyPr/>
          <a:lstStyle/>
          <a:p>
            <a:pPr algn="ctr"/>
            <a:r>
              <a:rPr lang="en-US" b="1" dirty="0"/>
              <a:t>E-Summons etc.</a:t>
            </a:r>
            <a:endParaRPr lang="en-IN" dirty="0"/>
          </a:p>
        </p:txBody>
      </p:sp>
      <p:sp>
        <p:nvSpPr>
          <p:cNvPr id="3" name="Content Placeholder 2">
            <a:extLst>
              <a:ext uri="{FF2B5EF4-FFF2-40B4-BE49-F238E27FC236}">
                <a16:creationId xmlns:a16="http://schemas.microsoft.com/office/drawing/2014/main" id="{BCB57A22-0460-474C-82B2-F606A38DF7E3}"/>
              </a:ext>
            </a:extLst>
          </p:cNvPr>
          <p:cNvSpPr>
            <a:spLocks noGrp="1"/>
          </p:cNvSpPr>
          <p:nvPr>
            <p:ph idx="1"/>
          </p:nvPr>
        </p:nvSpPr>
        <p:spPr/>
        <p:txBody>
          <a:bodyPr>
            <a:normAutofit/>
          </a:bodyPr>
          <a:lstStyle/>
          <a:p>
            <a:pPr lvl="0">
              <a:spcBef>
                <a:spcPts val="0"/>
              </a:spcBef>
              <a:spcAft>
                <a:spcPts val="0"/>
              </a:spcAft>
            </a:pPr>
            <a:r>
              <a:rPr lang="en-US" b="1" dirty="0"/>
              <a:t>Why do we need to serve physical summons etc., when emails can do the job. </a:t>
            </a:r>
          </a:p>
          <a:p>
            <a:pPr lvl="0">
              <a:spcBef>
                <a:spcPts val="0"/>
              </a:spcBef>
              <a:spcAft>
                <a:spcPts val="0"/>
              </a:spcAft>
            </a:pPr>
            <a:endParaRPr lang="en-US" b="1" dirty="0"/>
          </a:p>
          <a:p>
            <a:pPr lvl="0">
              <a:spcBef>
                <a:spcPts val="0"/>
              </a:spcBef>
              <a:spcAft>
                <a:spcPts val="0"/>
              </a:spcAft>
            </a:pPr>
            <a:r>
              <a:rPr lang="en-US" dirty="0"/>
              <a:t>You need the court staff to upload the same on server and email them to email ids of respective persons, lawyers etc. instead of sending it physically at costs and expenses and delays.</a:t>
            </a:r>
            <a:endParaRPr lang="en-IN" dirty="0"/>
          </a:p>
          <a:p>
            <a:r>
              <a:rPr lang="en-US" b="1" dirty="0"/>
              <a:t> </a:t>
            </a:r>
            <a:endParaRPr lang="en-IN" dirty="0"/>
          </a:p>
          <a:p>
            <a:endParaRPr lang="en-IN" dirty="0"/>
          </a:p>
        </p:txBody>
      </p:sp>
    </p:spTree>
    <p:extLst>
      <p:ext uri="{BB962C8B-B14F-4D97-AF65-F5344CB8AC3E}">
        <p14:creationId xmlns:p14="http://schemas.microsoft.com/office/powerpoint/2010/main" val="3437600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B9A46-4465-461B-942D-30D802695E26}"/>
              </a:ext>
            </a:extLst>
          </p:cNvPr>
          <p:cNvSpPr>
            <a:spLocks noGrp="1"/>
          </p:cNvSpPr>
          <p:nvPr>
            <p:ph type="title"/>
          </p:nvPr>
        </p:nvSpPr>
        <p:spPr/>
        <p:txBody>
          <a:bodyPr/>
          <a:lstStyle/>
          <a:p>
            <a:pPr algn="ctr"/>
            <a:r>
              <a:rPr lang="en-US" b="1" dirty="0"/>
              <a:t>E-Services</a:t>
            </a:r>
            <a:endParaRPr lang="en-IN" b="1" dirty="0"/>
          </a:p>
        </p:txBody>
      </p:sp>
      <p:sp>
        <p:nvSpPr>
          <p:cNvPr id="3" name="Content Placeholder 2">
            <a:extLst>
              <a:ext uri="{FF2B5EF4-FFF2-40B4-BE49-F238E27FC236}">
                <a16:creationId xmlns:a16="http://schemas.microsoft.com/office/drawing/2014/main" id="{35DE1866-7DC2-47B7-8C0D-376DD04CFDCE}"/>
              </a:ext>
            </a:extLst>
          </p:cNvPr>
          <p:cNvSpPr>
            <a:spLocks noGrp="1"/>
          </p:cNvSpPr>
          <p:nvPr>
            <p:ph idx="1"/>
          </p:nvPr>
        </p:nvSpPr>
        <p:spPr/>
        <p:txBody>
          <a:bodyPr>
            <a:normAutofit/>
          </a:bodyPr>
          <a:lstStyle/>
          <a:p>
            <a:pPr marL="0" indent="0">
              <a:spcBef>
                <a:spcPts val="0"/>
              </a:spcBef>
              <a:spcAft>
                <a:spcPts val="0"/>
              </a:spcAft>
              <a:buNone/>
            </a:pPr>
            <a:r>
              <a:rPr lang="en-US" b="1" dirty="0"/>
              <a:t>All services of documents like applications, plaints, complaints, replies, affidavits etc. can be electronically served to the concerned person and/or their lawyers on record.</a:t>
            </a:r>
          </a:p>
          <a:p>
            <a:pPr marL="0" indent="0">
              <a:spcBef>
                <a:spcPts val="0"/>
              </a:spcBef>
              <a:spcAft>
                <a:spcPts val="0"/>
              </a:spcAft>
              <a:buNone/>
            </a:pPr>
            <a:r>
              <a:rPr lang="en-US" b="1" dirty="0"/>
              <a:t> </a:t>
            </a:r>
          </a:p>
          <a:p>
            <a:pPr marL="0" indent="0">
              <a:spcBef>
                <a:spcPts val="0"/>
              </a:spcBef>
              <a:spcAft>
                <a:spcPts val="0"/>
              </a:spcAft>
              <a:buNone/>
            </a:pPr>
            <a:r>
              <a:rPr lang="en-US" dirty="0"/>
              <a:t>The hassle of wasting papers for each parties including travelling to places for the concerned persons involved in case could be avoided. </a:t>
            </a:r>
          </a:p>
          <a:p>
            <a:pPr marL="0" indent="0">
              <a:spcBef>
                <a:spcPts val="0"/>
              </a:spcBef>
              <a:spcAft>
                <a:spcPts val="0"/>
              </a:spcAft>
              <a:buNone/>
            </a:pPr>
            <a:endParaRPr lang="en-US" b="1" dirty="0"/>
          </a:p>
          <a:p>
            <a:pPr marL="0" indent="0">
              <a:spcBef>
                <a:spcPts val="0"/>
              </a:spcBef>
              <a:spcAft>
                <a:spcPts val="0"/>
              </a:spcAft>
              <a:buNone/>
            </a:pPr>
            <a:r>
              <a:rPr lang="en-US" b="1" dirty="0"/>
              <a:t>The parties and their lawyers should exchange email addresses and the e-registrar should be marked a copy to keep records of the same with courts.</a:t>
            </a:r>
          </a:p>
          <a:p>
            <a:r>
              <a:rPr lang="en-US" dirty="0"/>
              <a:t> </a:t>
            </a:r>
          </a:p>
        </p:txBody>
      </p:sp>
    </p:spTree>
    <p:extLst>
      <p:ext uri="{BB962C8B-B14F-4D97-AF65-F5344CB8AC3E}">
        <p14:creationId xmlns:p14="http://schemas.microsoft.com/office/powerpoint/2010/main" val="1440142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0DF9E-9F30-44BC-9E55-AFB5E057F38C}"/>
              </a:ext>
            </a:extLst>
          </p:cNvPr>
          <p:cNvSpPr>
            <a:spLocks noGrp="1"/>
          </p:cNvSpPr>
          <p:nvPr>
            <p:ph type="title"/>
          </p:nvPr>
        </p:nvSpPr>
        <p:spPr/>
        <p:txBody>
          <a:bodyPr/>
          <a:lstStyle/>
          <a:p>
            <a:pPr algn="ctr"/>
            <a:r>
              <a:rPr lang="en-US" b="1" dirty="0"/>
              <a:t>E-Copies in courts:</a:t>
            </a:r>
            <a:endParaRPr lang="en-IN" dirty="0"/>
          </a:p>
        </p:txBody>
      </p:sp>
      <p:sp>
        <p:nvSpPr>
          <p:cNvPr id="3" name="Content Placeholder 2">
            <a:extLst>
              <a:ext uri="{FF2B5EF4-FFF2-40B4-BE49-F238E27FC236}">
                <a16:creationId xmlns:a16="http://schemas.microsoft.com/office/drawing/2014/main" id="{F3BE2027-92D9-472D-8406-CFC6C2D4BCC1}"/>
              </a:ext>
            </a:extLst>
          </p:cNvPr>
          <p:cNvSpPr>
            <a:spLocks noGrp="1"/>
          </p:cNvSpPr>
          <p:nvPr>
            <p:ph idx="1"/>
          </p:nvPr>
        </p:nvSpPr>
        <p:spPr>
          <a:xfrm>
            <a:off x="1097280" y="2108201"/>
            <a:ext cx="10058400" cy="4082928"/>
          </a:xfrm>
        </p:spPr>
        <p:txBody>
          <a:bodyPr>
            <a:normAutofit fontScale="92500" lnSpcReduction="20000"/>
          </a:bodyPr>
          <a:lstStyle/>
          <a:p>
            <a:pPr lvl="0">
              <a:spcBef>
                <a:spcPts val="0"/>
              </a:spcBef>
              <a:spcAft>
                <a:spcPts val="0"/>
              </a:spcAft>
            </a:pPr>
            <a:r>
              <a:rPr lang="en-US" b="1" dirty="0"/>
              <a:t>Why do we need physical copies for parties, courts and lawyers? </a:t>
            </a:r>
          </a:p>
          <a:p>
            <a:pPr lvl="0">
              <a:spcBef>
                <a:spcPts val="0"/>
              </a:spcBef>
              <a:spcAft>
                <a:spcPts val="0"/>
              </a:spcAft>
            </a:pPr>
            <a:endParaRPr lang="en-US" b="1" dirty="0"/>
          </a:p>
          <a:p>
            <a:pPr lvl="0">
              <a:spcBef>
                <a:spcPts val="0"/>
              </a:spcBef>
              <a:spcAft>
                <a:spcPts val="0"/>
              </a:spcAft>
            </a:pPr>
            <a:r>
              <a:rPr lang="en-US" dirty="0"/>
              <a:t>In one case </a:t>
            </a:r>
            <a:r>
              <a:rPr lang="en-US" b="1" dirty="0"/>
              <a:t>there were </a:t>
            </a:r>
            <a:r>
              <a:rPr lang="en-US" b="1" u="sng" dirty="0"/>
              <a:t>21 parties </a:t>
            </a:r>
            <a:r>
              <a:rPr lang="en-US" b="1" dirty="0"/>
              <a:t>and for each parties, one set of voluminous papers are to be given, one for court, further copies for lawyers and counsels</a:t>
            </a:r>
            <a:r>
              <a:rPr lang="en-US" dirty="0"/>
              <a:t>. This literally means that “Save Trees” is only in words and not in spirits. </a:t>
            </a:r>
            <a:r>
              <a:rPr lang="en-US" b="1" dirty="0"/>
              <a:t>Therefore, all parties should be given scanned copies and they can carry a device (laptop, </a:t>
            </a:r>
            <a:r>
              <a:rPr lang="en-US" b="1" dirty="0" err="1"/>
              <a:t>IPad</a:t>
            </a:r>
            <a:r>
              <a:rPr lang="en-US" b="1" dirty="0"/>
              <a:t> etc. in court), read and argue from that. </a:t>
            </a:r>
          </a:p>
          <a:p>
            <a:pPr lvl="0">
              <a:spcBef>
                <a:spcPts val="0"/>
              </a:spcBef>
              <a:spcAft>
                <a:spcPts val="0"/>
              </a:spcAft>
            </a:pPr>
            <a:endParaRPr lang="en-US" b="1" dirty="0"/>
          </a:p>
          <a:p>
            <a:pPr lvl="0">
              <a:spcBef>
                <a:spcPts val="0"/>
              </a:spcBef>
              <a:spcAft>
                <a:spcPts val="0"/>
              </a:spcAft>
            </a:pPr>
            <a:r>
              <a:rPr lang="en-US" dirty="0"/>
              <a:t>Secondly, </a:t>
            </a:r>
            <a:r>
              <a:rPr lang="en-US" b="1" dirty="0"/>
              <a:t>maintaining physical copies in courts is so tedious</a:t>
            </a:r>
            <a:r>
              <a:rPr lang="en-US" dirty="0"/>
              <a:t>, you have to keep the papers intact and secured, sometimes papers are lost or stolen etc. or not traceable, and further you need huge space to keep all papers of all matters of the court, then you have problems of white ants and for that you need to have pest control, which all can be saved in terms of space, costs etc., if we start using e-copies in courts.</a:t>
            </a:r>
            <a:endParaRPr lang="en-IN" dirty="0"/>
          </a:p>
          <a:p>
            <a:pPr>
              <a:spcBef>
                <a:spcPts val="0"/>
              </a:spcBef>
              <a:spcAft>
                <a:spcPts val="0"/>
              </a:spcAft>
            </a:pPr>
            <a:endParaRPr lang="en-US" b="1" dirty="0"/>
          </a:p>
          <a:p>
            <a:pPr>
              <a:spcBef>
                <a:spcPts val="0"/>
              </a:spcBef>
              <a:spcAft>
                <a:spcPts val="0"/>
              </a:spcAft>
            </a:pPr>
            <a:r>
              <a:rPr lang="en-US" b="1" dirty="0"/>
              <a:t>Now with the advent of cloud and security we should consider creating e-records and backups as may be required.</a:t>
            </a:r>
            <a:endParaRPr lang="en-IN" dirty="0"/>
          </a:p>
          <a:p>
            <a:endParaRPr lang="en-IN" dirty="0"/>
          </a:p>
        </p:txBody>
      </p:sp>
    </p:spTree>
    <p:extLst>
      <p:ext uri="{BB962C8B-B14F-4D97-AF65-F5344CB8AC3E}">
        <p14:creationId xmlns:p14="http://schemas.microsoft.com/office/powerpoint/2010/main" val="2767988053"/>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otalTime>0</TotalTime>
  <Words>1115</Words>
  <Application>Microsoft Office PowerPoint</Application>
  <PresentationFormat>Widescreen</PresentationFormat>
  <Paragraphs>80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Bookman Old Style</vt:lpstr>
      <vt:lpstr>Calibri</vt:lpstr>
      <vt:lpstr>Franklin Gothic Book</vt:lpstr>
      <vt:lpstr>Wingdings</vt:lpstr>
      <vt:lpstr>1_RetrospectVTI</vt:lpstr>
      <vt:lpstr>E-Courts</vt:lpstr>
      <vt:lpstr>Index</vt:lpstr>
      <vt:lpstr>We’re being forced into the world’s largest work-from-home experiment …”</vt:lpstr>
      <vt:lpstr>2017 Article in  Lex Witness –   Innovations in Justice Delivery System</vt:lpstr>
      <vt:lpstr>E-Courts:</vt:lpstr>
      <vt:lpstr>E-Hearings, why go to courts:</vt:lpstr>
      <vt:lpstr>E-Summons etc.</vt:lpstr>
      <vt:lpstr>E-Services</vt:lpstr>
      <vt:lpstr>E-Copies in courts:</vt:lpstr>
      <vt:lpstr>Summary of E-Courts</vt:lpstr>
      <vt:lpstr>Government Owned Institutional Arbitration like court system:</vt:lpstr>
      <vt:lpstr>Daily Time-Based Hearings:</vt:lpstr>
      <vt:lpstr>Full Case Scheduling from Day 1 to Final Day:</vt:lpstr>
      <vt:lpstr>“It’s one small step for man, one giant leap for mankind.”</vt:lpstr>
      <vt:lpstr>E-courts  can be a reality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2020-05-05T12:28:47Z</dcterms:created>
  <dcterms:modified xsi:type="dcterms:W3CDTF">2020-05-06T09:01:37Z</dcterms:modified>
</cp:coreProperties>
</file>